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Economica"/>
      <p:regular r:id="rId34"/>
      <p:bold r:id="rId35"/>
      <p:italic r:id="rId36"/>
      <p:boldItalic r:id="rId37"/>
    </p:embeddedFont>
    <p:embeddedFont>
      <p:font typeface="Proxima Nova"/>
      <p:regular r:id="rId38"/>
      <p:bold r:id="rId39"/>
      <p:italic r:id="rId40"/>
      <p:boldItalic r:id="rId41"/>
    </p:embeddedFont>
    <p:embeddedFont>
      <p:font typeface="Proxima Nova Semibold"/>
      <p:regular r:id="rId42"/>
      <p:bold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20" Type="http://schemas.openxmlformats.org/officeDocument/2006/relationships/slide" Target="slides/slide15.xml"/><Relationship Id="rId42" Type="http://schemas.openxmlformats.org/officeDocument/2006/relationships/font" Target="fonts/ProximaNovaSemibold-regular.fntdata"/><Relationship Id="rId41" Type="http://schemas.openxmlformats.org/officeDocument/2006/relationships/font" Target="fonts/ProximaNova-boldItalic.fntdata"/><Relationship Id="rId22" Type="http://schemas.openxmlformats.org/officeDocument/2006/relationships/slide" Target="slides/slide17.xml"/><Relationship Id="rId44" Type="http://schemas.openxmlformats.org/officeDocument/2006/relationships/font" Target="fonts/ProximaNovaSemibold-boldItalic.fntdata"/><Relationship Id="rId21" Type="http://schemas.openxmlformats.org/officeDocument/2006/relationships/slide" Target="slides/slide16.xml"/><Relationship Id="rId43" Type="http://schemas.openxmlformats.org/officeDocument/2006/relationships/font" Target="fonts/ProximaNovaSemibold-bold.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conomica-bold.fntdata"/><Relationship Id="rId12" Type="http://schemas.openxmlformats.org/officeDocument/2006/relationships/slide" Target="slides/slide7.xml"/><Relationship Id="rId34" Type="http://schemas.openxmlformats.org/officeDocument/2006/relationships/font" Target="fonts/Economica-regular.fntdata"/><Relationship Id="rId15" Type="http://schemas.openxmlformats.org/officeDocument/2006/relationships/slide" Target="slides/slide10.xml"/><Relationship Id="rId37" Type="http://schemas.openxmlformats.org/officeDocument/2006/relationships/font" Target="fonts/Economica-boldItalic.fntdata"/><Relationship Id="rId14" Type="http://schemas.openxmlformats.org/officeDocument/2006/relationships/slide" Target="slides/slide9.xml"/><Relationship Id="rId36" Type="http://schemas.openxmlformats.org/officeDocument/2006/relationships/font" Target="fonts/Economica-italic.fntdata"/><Relationship Id="rId17" Type="http://schemas.openxmlformats.org/officeDocument/2006/relationships/slide" Target="slides/slide12.xml"/><Relationship Id="rId39" Type="http://schemas.openxmlformats.org/officeDocument/2006/relationships/font" Target="fonts/ProximaNova-bold.fntdata"/><Relationship Id="rId16" Type="http://schemas.openxmlformats.org/officeDocument/2006/relationships/slide" Target="slides/slide11.xml"/><Relationship Id="rId38" Type="http://schemas.openxmlformats.org/officeDocument/2006/relationships/font" Target="fonts/ProximaNov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35c5f8278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35c5f8278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35c5f8278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35c5f8278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35c5f8278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35c5f8278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35c5f8278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35c5f8278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35c5f8278_4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35c5f8278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35c5f8278_4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35c5f8278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35c5f8278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35c5f8278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35c5f8278_4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35c5f8278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35c5f8278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35c5f8278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35c5f8278_4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35c5f8278_4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35c5f8278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35c5f8278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35c5f8278_4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35c5f8278_4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149cbd6c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149cbd6c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35c5f8278_4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35c5f8278_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35c5f8278_4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35c5f8278_4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35c5f8278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35c5f8278_4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35c5f8278_4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35c5f8278_4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149cbd6c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149cbd6c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149cbd6c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149cbd6c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149cbd6c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149cbd6c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35c5f827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35c5f827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35c5f827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35c5f827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35c5f8278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35c5f8278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35c5f8278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35c5f8278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35c5f8278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35c5f8278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35c5f8278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35c5f8278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35c5f8278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35c5f8278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PIONEERING DIGITAL</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Article By David Martin</a:t>
            </a:r>
            <a:endParaRPr/>
          </a:p>
          <a:p>
            <a:pPr indent="0" lvl="0" marL="0" rtl="0" algn="ctr">
              <a:spcBef>
                <a:spcPts val="0"/>
              </a:spcBef>
              <a:spcAft>
                <a:spcPts val="0"/>
              </a:spcAft>
              <a:buNone/>
            </a:pPr>
            <a:r>
              <a:rPr lang="en"/>
              <a:t>(CEO FANTASY)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97400" y="1322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292929"/>
                </a:solidFill>
                <a:highlight>
                  <a:srgbClr val="FFFFFF"/>
                </a:highlight>
              </a:rPr>
              <a:t>First with video playback on the web</a:t>
            </a:r>
            <a:endParaRPr/>
          </a:p>
        </p:txBody>
      </p:sp>
      <p:sp>
        <p:nvSpPr>
          <p:cNvPr id="128" name="Google Shape;128;p22"/>
          <p:cNvSpPr txBox="1"/>
          <p:nvPr>
            <p:ph idx="1" type="body"/>
          </p:nvPr>
        </p:nvSpPr>
        <p:spPr>
          <a:xfrm>
            <a:off x="0" y="1118075"/>
            <a:ext cx="8520600" cy="33540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Proxima Nova"/>
              <a:buChar char="●"/>
            </a:pPr>
            <a:r>
              <a:rPr lang="en" sz="1600">
                <a:solidFill>
                  <a:srgbClr val="292929"/>
                </a:solidFill>
                <a:highlight>
                  <a:srgbClr val="FFFFFF"/>
                </a:highlight>
                <a:latin typeface="Proxima Nova"/>
                <a:ea typeface="Proxima Nova"/>
                <a:cs typeface="Proxima Nova"/>
                <a:sym typeface="Proxima Nova"/>
              </a:rPr>
              <a:t>In 1999, </a:t>
            </a:r>
            <a:r>
              <a:rPr lang="en" sz="1600">
                <a:solidFill>
                  <a:srgbClr val="292929"/>
                </a:solidFill>
                <a:highlight>
                  <a:srgbClr val="FFFFFF"/>
                </a:highlight>
                <a:latin typeface="Proxima Nova"/>
                <a:ea typeface="Proxima Nova"/>
                <a:cs typeface="Proxima Nova"/>
                <a:sym typeface="Proxima Nova"/>
              </a:rPr>
              <a:t>Fantasy</a:t>
            </a:r>
            <a:r>
              <a:rPr lang="en" sz="1600">
                <a:solidFill>
                  <a:srgbClr val="292929"/>
                </a:solidFill>
                <a:highlight>
                  <a:srgbClr val="FFFFFF"/>
                </a:highlight>
                <a:latin typeface="Proxima Nova"/>
                <a:ea typeface="Proxima Nova"/>
                <a:cs typeface="Proxima Nova"/>
                <a:sym typeface="Proxima Nova"/>
              </a:rPr>
              <a:t> designed a spoof trailer for the 2nd Matrix movie </a:t>
            </a:r>
            <a:endParaRPr sz="1600">
              <a:solidFill>
                <a:srgbClr val="292929"/>
              </a:solidFill>
              <a:highlight>
                <a:srgbClr val="FFFFFF"/>
              </a:highlight>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Proxima Nova"/>
                <a:ea typeface="Proxima Nova"/>
                <a:cs typeface="Proxima Nova"/>
                <a:sym typeface="Proxima Nova"/>
              </a:rPr>
              <a:t>before it was announced. </a:t>
            </a:r>
            <a:endParaRPr sz="1600">
              <a:solidFill>
                <a:srgbClr val="292929"/>
              </a:solidFill>
              <a:highlight>
                <a:srgbClr val="FFFFFF"/>
              </a:highlight>
              <a:latin typeface="Proxima Nova"/>
              <a:ea typeface="Proxima Nova"/>
              <a:cs typeface="Proxima Nova"/>
              <a:sym typeface="Proxima Nova"/>
            </a:endParaRPr>
          </a:p>
          <a:p>
            <a:pPr indent="-330200" lvl="0" marL="457200" rtl="0" algn="l">
              <a:lnSpc>
                <a:spcPct val="115000"/>
              </a:lnSpc>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Using Flash, a sequence of exported images and a soundtrack called</a:t>
            </a:r>
            <a:endParaRPr sz="1600">
              <a:solidFill>
                <a:srgbClr val="292929"/>
              </a:solidFill>
              <a:highlight>
                <a:srgbClr val="FFFFFF"/>
              </a:highlight>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Proxima Nova"/>
                <a:ea typeface="Proxima Nova"/>
                <a:cs typeface="Proxima Nova"/>
                <a:sym typeface="Proxima Nova"/>
              </a:rPr>
              <a:t> “Angel Falls” we spoofed the internet into thinking this was a </a:t>
            </a:r>
            <a:endParaRPr sz="1600">
              <a:solidFill>
                <a:srgbClr val="292929"/>
              </a:solidFill>
              <a:highlight>
                <a:srgbClr val="FFFFFF"/>
              </a:highlight>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Proxima Nova"/>
                <a:ea typeface="Proxima Nova"/>
                <a:cs typeface="Proxima Nova"/>
                <a:sym typeface="Proxima Nova"/>
              </a:rPr>
              <a:t>glimpse of the real thing.</a:t>
            </a:r>
            <a:endParaRPr sz="1600">
              <a:solidFill>
                <a:srgbClr val="292929"/>
              </a:solidFill>
              <a:highlight>
                <a:srgbClr val="FFFFFF"/>
              </a:highlight>
              <a:latin typeface="Proxima Nova"/>
              <a:ea typeface="Proxima Nova"/>
              <a:cs typeface="Proxima Nova"/>
              <a:sym typeface="Proxima Nova"/>
            </a:endParaRPr>
          </a:p>
          <a:p>
            <a:pPr indent="-330200" lvl="0" marL="457200" rtl="0" algn="l">
              <a:lnSpc>
                <a:spcPct val="115000"/>
              </a:lnSpc>
              <a:spcBef>
                <a:spcPts val="120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It as featured on the official “Keanu Reeves fan page”.</a:t>
            </a:r>
            <a:endParaRPr sz="1600">
              <a:solidFill>
                <a:srgbClr val="292929"/>
              </a:solidFill>
              <a:highlight>
                <a:srgbClr val="FFFFFF"/>
              </a:highlight>
              <a:latin typeface="Proxima Nova"/>
              <a:ea typeface="Proxima Nova"/>
              <a:cs typeface="Proxima Nova"/>
              <a:sym typeface="Proxima Nova"/>
            </a:endParaRPr>
          </a:p>
          <a:p>
            <a:pPr indent="-330200" lvl="0" marL="457200" rtl="0" algn="l">
              <a:lnSpc>
                <a:spcPct val="115000"/>
              </a:lnSpc>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Although Flash was incapable of playing video seamlessly on the </a:t>
            </a:r>
            <a:endParaRPr sz="1600">
              <a:solidFill>
                <a:srgbClr val="292929"/>
              </a:solidFill>
              <a:highlight>
                <a:srgbClr val="FFFFFF"/>
              </a:highlight>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Proxima Nova"/>
                <a:ea typeface="Proxima Nova"/>
                <a:cs typeface="Proxima Nova"/>
                <a:sym typeface="Proxima Nova"/>
              </a:rPr>
              <a:t>web with Flash 4, they played the component of stage, meaning the user could not see it but the memory loaded it into the cache and when the user pressed play, it felt as smooth as 30FPS.</a:t>
            </a:r>
            <a:endParaRPr sz="1600">
              <a:solidFill>
                <a:srgbClr val="292929"/>
              </a:solidFill>
              <a:highlight>
                <a:srgbClr val="FFFFFF"/>
              </a:highlight>
              <a:latin typeface="Proxima Nova"/>
              <a:ea typeface="Proxima Nova"/>
              <a:cs typeface="Proxima Nova"/>
              <a:sym typeface="Proxima Nova"/>
            </a:endParaRPr>
          </a:p>
        </p:txBody>
      </p:sp>
      <p:pic>
        <p:nvPicPr>
          <p:cNvPr id="129" name="Google Shape;129;p22"/>
          <p:cNvPicPr preferRelativeResize="0"/>
          <p:nvPr/>
        </p:nvPicPr>
        <p:blipFill>
          <a:blip r:embed="rId3">
            <a:alphaModFix/>
          </a:blip>
          <a:stretch>
            <a:fillRect/>
          </a:stretch>
        </p:blipFill>
        <p:spPr>
          <a:xfrm>
            <a:off x="6945550" y="655800"/>
            <a:ext cx="1947675" cy="260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idx="1" type="body"/>
          </p:nvPr>
        </p:nvSpPr>
        <p:spPr>
          <a:xfrm>
            <a:off x="193825" y="142950"/>
            <a:ext cx="8520600" cy="3354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In the year 2001, for an ISP super portal owned by Time Warner, they built an entire ecosystem of settings, news, and entertainment content for its users to steer them away from Yahoo and AOL.</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100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Each time their millions of customers would open a browser it defaults to the new flash RR.com super portal. </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100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That very platform saw some unique UX firsts including being the first-ever portal in flash.</a:t>
            </a:r>
            <a:endParaRPr sz="1600">
              <a:solidFill>
                <a:srgbClr val="292929"/>
              </a:solidFill>
              <a:highlight>
                <a:srgbClr val="FFFFFF"/>
              </a:highlight>
              <a:latin typeface="Proxima Nova"/>
              <a:ea typeface="Proxima Nova"/>
              <a:cs typeface="Proxima Nova"/>
              <a:sym typeface="Proxima Nova"/>
            </a:endParaRPr>
          </a:p>
          <a:p>
            <a:pPr indent="0" lvl="0" marL="0" rtl="0" algn="l">
              <a:spcBef>
                <a:spcPts val="1000"/>
              </a:spcBef>
              <a:spcAft>
                <a:spcPts val="120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92400" y="122475"/>
            <a:ext cx="4479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750">
                <a:solidFill>
                  <a:srgbClr val="292929"/>
                </a:solidFill>
                <a:highlight>
                  <a:srgbClr val="FFFFFF"/>
                </a:highlight>
              </a:rPr>
              <a:t>First Super Menu</a:t>
            </a:r>
            <a:endParaRPr sz="3750"/>
          </a:p>
        </p:txBody>
      </p:sp>
      <p:sp>
        <p:nvSpPr>
          <p:cNvPr id="140" name="Google Shape;140;p24"/>
          <p:cNvSpPr txBox="1"/>
          <p:nvPr>
            <p:ph idx="1" type="body"/>
          </p:nvPr>
        </p:nvSpPr>
        <p:spPr>
          <a:xfrm>
            <a:off x="204550" y="1194625"/>
            <a:ext cx="4035900" cy="3354000"/>
          </a:xfrm>
          <a:prstGeom prst="rect">
            <a:avLst/>
          </a:prstGeom>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Perhaps this was one of the favorite pioneering designs of David Martin- the Founder &amp; President of FANTASY.</a:t>
            </a:r>
            <a:endParaRPr sz="1600">
              <a:solidFill>
                <a:srgbClr val="292929"/>
              </a:solidFill>
              <a:highlight>
                <a:srgbClr val="FFFFFF"/>
              </a:highlight>
              <a:latin typeface="Proxima Nova"/>
              <a:ea typeface="Proxima Nova"/>
              <a:cs typeface="Proxima Nova"/>
              <a:sym typeface="Proxima Nova"/>
            </a:endParaRPr>
          </a:p>
          <a:p>
            <a:pPr indent="-330200" lvl="0" marL="457200" rtl="0" algn="l">
              <a:lnSpc>
                <a:spcPct val="115000"/>
              </a:lnSpc>
              <a:spcBef>
                <a:spcPts val="100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 The super menu was simply a secondary sub-menu appearing on rollover of an item in the main menu. </a:t>
            </a:r>
            <a:endParaRPr sz="1600">
              <a:solidFill>
                <a:srgbClr val="292929"/>
              </a:solidFill>
              <a:highlight>
                <a:srgbClr val="FFFFFF"/>
              </a:highlight>
              <a:latin typeface="Proxima Nova"/>
              <a:ea typeface="Proxima Nova"/>
              <a:cs typeface="Proxima Nova"/>
              <a:sym typeface="Proxima Nova"/>
            </a:endParaRPr>
          </a:p>
          <a:p>
            <a:pPr indent="-330200" lvl="0" marL="457200" rtl="0" algn="l">
              <a:lnSpc>
                <a:spcPct val="115000"/>
              </a:lnSpc>
              <a:spcBef>
                <a:spcPts val="1000"/>
              </a:spcBef>
              <a:spcAft>
                <a:spcPts val="100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Not all text-based but it included images. Many followed using super menus throughout their ecosystems.</a:t>
            </a:r>
            <a:endParaRPr>
              <a:latin typeface="Proxima Nova"/>
              <a:ea typeface="Proxima Nova"/>
              <a:cs typeface="Proxima Nova"/>
              <a:sym typeface="Proxima Nova"/>
            </a:endParaRPr>
          </a:p>
        </p:txBody>
      </p:sp>
      <p:pic>
        <p:nvPicPr>
          <p:cNvPr id="141" name="Google Shape;141;p24"/>
          <p:cNvPicPr preferRelativeResize="0"/>
          <p:nvPr/>
        </p:nvPicPr>
        <p:blipFill>
          <a:blip r:embed="rId3">
            <a:alphaModFix/>
          </a:blip>
          <a:stretch>
            <a:fillRect/>
          </a:stretch>
        </p:blipFill>
        <p:spPr>
          <a:xfrm>
            <a:off x="4448150" y="1194625"/>
            <a:ext cx="4598750" cy="2299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242175"/>
            <a:ext cx="56430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750">
                <a:solidFill>
                  <a:srgbClr val="292929"/>
                </a:solidFill>
                <a:highlight>
                  <a:srgbClr val="FFFFFF"/>
                </a:highlight>
              </a:rPr>
              <a:t>First Seamless Embedding</a:t>
            </a:r>
            <a:endParaRPr sz="3750"/>
          </a:p>
        </p:txBody>
      </p:sp>
      <p:sp>
        <p:nvSpPr>
          <p:cNvPr id="147" name="Google Shape;147;p25"/>
          <p:cNvSpPr txBox="1"/>
          <p:nvPr>
            <p:ph idx="1" type="body"/>
          </p:nvPr>
        </p:nvSpPr>
        <p:spPr>
          <a:xfrm>
            <a:off x="0" y="1151475"/>
            <a:ext cx="4848600" cy="3354000"/>
          </a:xfrm>
          <a:prstGeom prst="rect">
            <a:avLst/>
          </a:prstGeom>
        </p:spPr>
        <p:txBody>
          <a:bodyPr anchorCtr="0" anchor="t" bIns="91425" lIns="91425" spcFirstLastPara="1" rIns="91425" wrap="square" tIns="91425">
            <a:noAutofit/>
          </a:bodyPr>
          <a:lstStyle/>
          <a:p>
            <a:pPr indent="-335280" lvl="0" marL="457200" rtl="0" algn="l">
              <a:lnSpc>
                <a:spcPct val="95000"/>
              </a:lnSpc>
              <a:spcBef>
                <a:spcPts val="0"/>
              </a:spcBef>
              <a:spcAft>
                <a:spcPts val="0"/>
              </a:spcAft>
              <a:buClr>
                <a:srgbClr val="292929"/>
              </a:buClr>
              <a:buSzPts val="1680"/>
              <a:buFont typeface="Proxima Nova"/>
              <a:buChar char="●"/>
            </a:pPr>
            <a:r>
              <a:rPr lang="en" sz="1679">
                <a:solidFill>
                  <a:srgbClr val="292929"/>
                </a:solidFill>
                <a:highlight>
                  <a:srgbClr val="FFFFFF"/>
                </a:highlight>
                <a:latin typeface="Proxima Nova"/>
                <a:ea typeface="Proxima Nova"/>
                <a:cs typeface="Proxima Nova"/>
                <a:sym typeface="Proxima Nova"/>
              </a:rPr>
              <a:t>Partnering with CNN they implemented their videos into the Time Warner-owned portal, seamlessly. </a:t>
            </a:r>
            <a:endParaRPr sz="1679">
              <a:solidFill>
                <a:srgbClr val="292929"/>
              </a:solidFill>
              <a:highlight>
                <a:srgbClr val="FFFFFF"/>
              </a:highlight>
              <a:latin typeface="Proxima Nova"/>
              <a:ea typeface="Proxima Nova"/>
              <a:cs typeface="Proxima Nova"/>
              <a:sym typeface="Proxima Nova"/>
            </a:endParaRPr>
          </a:p>
          <a:p>
            <a:pPr indent="-335280" lvl="0" marL="457200" rtl="0" algn="l">
              <a:lnSpc>
                <a:spcPct val="95000"/>
              </a:lnSpc>
              <a:spcBef>
                <a:spcPts val="1000"/>
              </a:spcBef>
              <a:spcAft>
                <a:spcPts val="0"/>
              </a:spcAft>
              <a:buClr>
                <a:srgbClr val="292929"/>
              </a:buClr>
              <a:buSzPts val="1680"/>
              <a:buFont typeface="Proxima Nova"/>
              <a:buChar char="●"/>
            </a:pPr>
            <a:r>
              <a:rPr lang="en" sz="1679">
                <a:solidFill>
                  <a:srgbClr val="292929"/>
                </a:solidFill>
                <a:highlight>
                  <a:srgbClr val="FFFFFF"/>
                </a:highlight>
                <a:latin typeface="Proxima Nova"/>
                <a:ea typeface="Proxima Nova"/>
                <a:cs typeface="Proxima Nova"/>
                <a:sym typeface="Proxima Nova"/>
              </a:rPr>
              <a:t>This meant there was no overlapping pop up player and the videos played within the POD structure of the portal. </a:t>
            </a:r>
            <a:endParaRPr sz="1679">
              <a:solidFill>
                <a:srgbClr val="292929"/>
              </a:solidFill>
              <a:highlight>
                <a:srgbClr val="FFFFFF"/>
              </a:highlight>
              <a:latin typeface="Proxima Nova"/>
              <a:ea typeface="Proxima Nova"/>
              <a:cs typeface="Proxima Nova"/>
              <a:sym typeface="Proxima Nova"/>
            </a:endParaRPr>
          </a:p>
          <a:p>
            <a:pPr indent="-335280" lvl="0" marL="457200" rtl="0" algn="l">
              <a:lnSpc>
                <a:spcPct val="95000"/>
              </a:lnSpc>
              <a:spcBef>
                <a:spcPts val="1000"/>
              </a:spcBef>
              <a:spcAft>
                <a:spcPts val="0"/>
              </a:spcAft>
              <a:buClr>
                <a:srgbClr val="292929"/>
              </a:buClr>
              <a:buSzPts val="1680"/>
              <a:buFont typeface="Proxima Nova"/>
              <a:buChar char="●"/>
            </a:pPr>
            <a:r>
              <a:rPr lang="en" sz="1679">
                <a:solidFill>
                  <a:srgbClr val="292929"/>
                </a:solidFill>
                <a:highlight>
                  <a:srgbClr val="FFFFFF"/>
                </a:highlight>
                <a:latin typeface="Proxima Nova"/>
                <a:ea typeface="Proxima Nova"/>
                <a:cs typeface="Proxima Nova"/>
                <a:sym typeface="Proxima Nova"/>
              </a:rPr>
              <a:t>This also marked the first time CNN videos were consumable online even before they were available on CNN.com itself (which we later designed). </a:t>
            </a:r>
            <a:endParaRPr sz="1679">
              <a:solidFill>
                <a:srgbClr val="292929"/>
              </a:solidFill>
              <a:highlight>
                <a:srgbClr val="FFFFFF"/>
              </a:highlight>
              <a:latin typeface="Proxima Nova"/>
              <a:ea typeface="Proxima Nova"/>
              <a:cs typeface="Proxima Nova"/>
              <a:sym typeface="Proxima Nova"/>
            </a:endParaRPr>
          </a:p>
          <a:p>
            <a:pPr indent="-335280" lvl="0" marL="457200" rtl="0" algn="l">
              <a:lnSpc>
                <a:spcPct val="95000"/>
              </a:lnSpc>
              <a:spcBef>
                <a:spcPts val="1000"/>
              </a:spcBef>
              <a:spcAft>
                <a:spcPts val="1000"/>
              </a:spcAft>
              <a:buClr>
                <a:srgbClr val="292929"/>
              </a:buClr>
              <a:buSzPts val="1680"/>
              <a:buFont typeface="Proxima Nova"/>
              <a:buChar char="●"/>
            </a:pPr>
            <a:r>
              <a:rPr lang="en" sz="1679">
                <a:solidFill>
                  <a:srgbClr val="292929"/>
                </a:solidFill>
                <a:highlight>
                  <a:srgbClr val="FFFFFF"/>
                </a:highlight>
                <a:latin typeface="Proxima Nova"/>
                <a:ea typeface="Proxima Nova"/>
                <a:cs typeface="Proxima Nova"/>
                <a:sym typeface="Proxima Nova"/>
              </a:rPr>
              <a:t>Later in 2007, they brought MTV’s portfolio of videos online for the first time also with a flash portal.</a:t>
            </a:r>
            <a:endParaRPr sz="1865">
              <a:latin typeface="Proxima Nova"/>
              <a:ea typeface="Proxima Nova"/>
              <a:cs typeface="Proxima Nova"/>
              <a:sym typeface="Proxima Nova"/>
            </a:endParaRPr>
          </a:p>
        </p:txBody>
      </p:sp>
      <p:pic>
        <p:nvPicPr>
          <p:cNvPr id="148" name="Google Shape;148;p25"/>
          <p:cNvPicPr preferRelativeResize="0"/>
          <p:nvPr/>
        </p:nvPicPr>
        <p:blipFill>
          <a:blip r:embed="rId3">
            <a:alphaModFix/>
          </a:blip>
          <a:stretch>
            <a:fillRect/>
          </a:stretch>
        </p:blipFill>
        <p:spPr>
          <a:xfrm>
            <a:off x="5230625" y="1516725"/>
            <a:ext cx="3048000" cy="187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88975" y="1781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800"/>
              <a:t>First Pods / Card Design</a:t>
            </a:r>
            <a:endParaRPr sz="3800"/>
          </a:p>
        </p:txBody>
      </p:sp>
      <p:sp>
        <p:nvSpPr>
          <p:cNvPr id="154" name="Google Shape;154;p26"/>
          <p:cNvSpPr txBox="1"/>
          <p:nvPr/>
        </p:nvSpPr>
        <p:spPr>
          <a:xfrm>
            <a:off x="88975" y="1189900"/>
            <a:ext cx="4034700" cy="3396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The pod design, today knows as “cards”, first appeared on a 2001 version of our own website.</a:t>
            </a:r>
            <a:endParaRPr sz="1600">
              <a:solidFill>
                <a:srgbClr val="292929"/>
              </a:solidFill>
              <a:highlight>
                <a:srgbClr val="FFFFFF"/>
              </a:highlight>
              <a:latin typeface="Proxima Nova"/>
              <a:ea typeface="Proxima Nova"/>
              <a:cs typeface="Proxima Nova"/>
              <a:sym typeface="Proxima Nova"/>
            </a:endParaRPr>
          </a:p>
          <a:p>
            <a:pPr indent="-330200" lvl="0" marL="457200" rtl="0" algn="just">
              <a:spcBef>
                <a:spcPts val="100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The Pod/card was a grounding mechanism to hold info within that pod while giving a grid-like structure to the rest of the site.</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100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Cards can be of any shape, color and form. But in general, they all contain pictures, icons and some basic text information, such as title, user name and location information.</a:t>
            </a:r>
            <a:endParaRPr sz="1600">
              <a:solidFill>
                <a:srgbClr val="292929"/>
              </a:solidFill>
              <a:highlight>
                <a:srgbClr val="FFFFFF"/>
              </a:highlight>
              <a:latin typeface="Proxima Nova"/>
              <a:ea typeface="Proxima Nova"/>
              <a:cs typeface="Proxima Nova"/>
              <a:sym typeface="Proxima Nova"/>
            </a:endParaRPr>
          </a:p>
        </p:txBody>
      </p:sp>
      <p:pic>
        <p:nvPicPr>
          <p:cNvPr id="155" name="Google Shape;155;p26"/>
          <p:cNvPicPr preferRelativeResize="0"/>
          <p:nvPr/>
        </p:nvPicPr>
        <p:blipFill>
          <a:blip r:embed="rId3">
            <a:alphaModFix/>
          </a:blip>
          <a:stretch>
            <a:fillRect/>
          </a:stretch>
        </p:blipFill>
        <p:spPr>
          <a:xfrm>
            <a:off x="4746875" y="969425"/>
            <a:ext cx="3862701" cy="3204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800">
                <a:solidFill>
                  <a:srgbClr val="292929"/>
                </a:solidFill>
                <a:highlight>
                  <a:srgbClr val="FFFFFF"/>
                </a:highlight>
              </a:rPr>
              <a:t>First Section </a:t>
            </a:r>
            <a:r>
              <a:rPr lang="en" sz="3800">
                <a:solidFill>
                  <a:srgbClr val="292929"/>
                </a:solidFill>
                <a:highlight>
                  <a:srgbClr val="FFFFFF"/>
                </a:highlight>
              </a:rPr>
              <a:t>Colors</a:t>
            </a:r>
            <a:endParaRPr sz="6400"/>
          </a:p>
        </p:txBody>
      </p:sp>
      <p:sp>
        <p:nvSpPr>
          <p:cNvPr id="161" name="Google Shape;161;p27"/>
          <p:cNvSpPr txBox="1"/>
          <p:nvPr/>
        </p:nvSpPr>
        <p:spPr>
          <a:xfrm>
            <a:off x="207625" y="1147225"/>
            <a:ext cx="4150200" cy="16623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Proxima Nova"/>
              <a:buChar char="●"/>
            </a:pPr>
            <a:r>
              <a:rPr lang="en" sz="1600">
                <a:solidFill>
                  <a:srgbClr val="292929"/>
                </a:solidFill>
                <a:highlight>
                  <a:srgbClr val="FFFFFF"/>
                </a:highlight>
                <a:latin typeface="Proxima Nova"/>
                <a:ea typeface="Proxima Nova"/>
                <a:cs typeface="Proxima Nova"/>
                <a:sym typeface="Proxima Nova"/>
              </a:rPr>
              <a:t>Before websites had colors to help define their news from their entertainment, Road Runner was the first to market with a color mode depicting sections of the portal. Many followed.</a:t>
            </a:r>
            <a:endParaRPr>
              <a:latin typeface="Proxima Nova"/>
              <a:ea typeface="Proxima Nova"/>
              <a:cs typeface="Proxima Nova"/>
              <a:sym typeface="Proxima Nova"/>
            </a:endParaRPr>
          </a:p>
        </p:txBody>
      </p:sp>
      <p:pic>
        <p:nvPicPr>
          <p:cNvPr id="162" name="Google Shape;162;p27"/>
          <p:cNvPicPr preferRelativeResize="0"/>
          <p:nvPr/>
        </p:nvPicPr>
        <p:blipFill>
          <a:blip r:embed="rId3">
            <a:alphaModFix/>
          </a:blip>
          <a:stretch>
            <a:fillRect/>
          </a:stretch>
        </p:blipFill>
        <p:spPr>
          <a:xfrm>
            <a:off x="5324325" y="1084950"/>
            <a:ext cx="2865150" cy="3325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2394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800">
                <a:solidFill>
                  <a:srgbClr val="292929"/>
                </a:solidFill>
                <a:highlight>
                  <a:srgbClr val="FFFFFF"/>
                </a:highlight>
              </a:rPr>
              <a:t>First Marquee</a:t>
            </a:r>
            <a:r>
              <a:rPr lang="en" sz="3800">
                <a:solidFill>
                  <a:srgbClr val="292929"/>
                </a:solidFill>
                <a:highlight>
                  <a:srgbClr val="FFFFFF"/>
                </a:highlight>
              </a:rPr>
              <a:t>s</a:t>
            </a:r>
            <a:endParaRPr sz="6400"/>
          </a:p>
        </p:txBody>
      </p:sp>
      <p:sp>
        <p:nvSpPr>
          <p:cNvPr id="168" name="Google Shape;168;p28"/>
          <p:cNvSpPr txBox="1"/>
          <p:nvPr/>
        </p:nvSpPr>
        <p:spPr>
          <a:xfrm>
            <a:off x="0" y="1242900"/>
            <a:ext cx="4130100" cy="2657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Proxima Nova"/>
              <a:buChar char="●"/>
            </a:pPr>
            <a:r>
              <a:rPr lang="en" sz="1600">
                <a:solidFill>
                  <a:srgbClr val="292929"/>
                </a:solidFill>
                <a:highlight>
                  <a:srgbClr val="FFFFFF"/>
                </a:highlight>
                <a:latin typeface="Proxima Nova"/>
                <a:ea typeface="Proxima Nova"/>
                <a:cs typeface="Proxima Nova"/>
                <a:sym typeface="Proxima Nova"/>
              </a:rPr>
              <a:t>At the top of the core pages, we needed a “pod” that was the main attraction. </a:t>
            </a:r>
            <a:endParaRPr sz="1600">
              <a:solidFill>
                <a:srgbClr val="292929"/>
              </a:solidFill>
              <a:highlight>
                <a:srgbClr val="FFFFFF"/>
              </a:highlight>
              <a:latin typeface="Proxima Nova"/>
              <a:ea typeface="Proxima Nova"/>
              <a:cs typeface="Proxima Nova"/>
              <a:sym typeface="Proxima Nova"/>
            </a:endParaRPr>
          </a:p>
          <a:p>
            <a:pPr indent="-317500" lvl="0" marL="457200" rtl="0" algn="just">
              <a:spcBef>
                <a:spcPts val="1000"/>
              </a:spcBef>
              <a:spcAft>
                <a:spcPts val="0"/>
              </a:spcAft>
              <a:buSzPts val="1400"/>
              <a:buFont typeface="Proxima Nova"/>
              <a:buChar char="●"/>
            </a:pPr>
            <a:r>
              <a:rPr lang="en" sz="1600">
                <a:solidFill>
                  <a:srgbClr val="292929"/>
                </a:solidFill>
                <a:highlight>
                  <a:srgbClr val="FFFFFF"/>
                </a:highlight>
                <a:latin typeface="Proxima Nova"/>
                <a:ea typeface="Proxima Nova"/>
                <a:cs typeface="Proxima Nova"/>
                <a:sym typeface="Proxima Nova"/>
              </a:rPr>
              <a:t>We called them “EP’s” (executive pods), today they are called marquees.</a:t>
            </a:r>
            <a:endParaRPr sz="1600">
              <a:solidFill>
                <a:srgbClr val="292929"/>
              </a:solidFill>
              <a:highlight>
                <a:srgbClr val="FFFFFF"/>
              </a:highlight>
              <a:latin typeface="Proxima Nova"/>
              <a:ea typeface="Proxima Nova"/>
              <a:cs typeface="Proxima Nova"/>
              <a:sym typeface="Proxima Nova"/>
            </a:endParaRPr>
          </a:p>
          <a:p>
            <a:pPr indent="-330200" lvl="0" marL="457200" rtl="0" algn="just">
              <a:spcBef>
                <a:spcPts val="1000"/>
              </a:spcBef>
              <a:spcAft>
                <a:spcPts val="1000"/>
              </a:spcAft>
              <a:buClr>
                <a:srgbClr val="292929"/>
              </a:buClr>
              <a:buSzPts val="1600"/>
              <a:buFont typeface="Proxima Nova"/>
              <a:buChar char="●"/>
            </a:pPr>
            <a:r>
              <a:rPr lang="en" sz="1600">
                <a:solidFill>
                  <a:schemeClr val="dk1"/>
                </a:solidFill>
                <a:highlight>
                  <a:srgbClr val="FFFFFF"/>
                </a:highlight>
                <a:latin typeface="Proxima Nova"/>
                <a:ea typeface="Proxima Nova"/>
                <a:cs typeface="Proxima Nova"/>
                <a:sym typeface="Proxima Nova"/>
              </a:rPr>
              <a:t>An HTML marquee is a scrolling piece of text displayed either horizontally across or vertically down your webpage depending on the settings.</a:t>
            </a:r>
            <a:r>
              <a:rPr lang="en" sz="1200">
                <a:solidFill>
                  <a:schemeClr val="dk1"/>
                </a:solidFill>
                <a:highlight>
                  <a:srgbClr val="FFFFFF"/>
                </a:highlight>
                <a:latin typeface="Proxima Nova"/>
                <a:ea typeface="Proxima Nova"/>
                <a:cs typeface="Proxima Nova"/>
                <a:sym typeface="Proxima Nova"/>
              </a:rPr>
              <a:t> </a:t>
            </a:r>
            <a:endParaRPr sz="1600">
              <a:solidFill>
                <a:srgbClr val="292929"/>
              </a:solidFill>
              <a:highlight>
                <a:srgbClr val="FFFFFF"/>
              </a:highlight>
              <a:latin typeface="Proxima Nova"/>
              <a:ea typeface="Proxima Nova"/>
              <a:cs typeface="Proxima Nova"/>
              <a:sym typeface="Proxima Nova"/>
            </a:endParaRPr>
          </a:p>
        </p:txBody>
      </p:sp>
      <p:pic>
        <p:nvPicPr>
          <p:cNvPr id="169" name="Google Shape;169;p28"/>
          <p:cNvPicPr preferRelativeResize="0"/>
          <p:nvPr/>
        </p:nvPicPr>
        <p:blipFill>
          <a:blip r:embed="rId3">
            <a:alphaModFix/>
          </a:blip>
          <a:stretch>
            <a:fillRect/>
          </a:stretch>
        </p:blipFill>
        <p:spPr>
          <a:xfrm>
            <a:off x="4872275" y="1411450"/>
            <a:ext cx="3799299" cy="21524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800"/>
              <a:t>First Pagination</a:t>
            </a:r>
            <a:endParaRPr sz="3800"/>
          </a:p>
        </p:txBody>
      </p:sp>
      <p:sp>
        <p:nvSpPr>
          <p:cNvPr id="175" name="Google Shape;175;p29"/>
          <p:cNvSpPr txBox="1"/>
          <p:nvPr/>
        </p:nvSpPr>
        <p:spPr>
          <a:xfrm>
            <a:off x="442025" y="1155275"/>
            <a:ext cx="3626700" cy="2904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3232D"/>
              </a:buClr>
              <a:buSzPts val="1600"/>
              <a:buFont typeface="Proxima Nova"/>
              <a:buChar char="●"/>
            </a:pPr>
            <a:r>
              <a:rPr lang="en" sz="1600">
                <a:solidFill>
                  <a:srgbClr val="23232D"/>
                </a:solidFill>
                <a:highlight>
                  <a:srgbClr val="FFFFFF"/>
                </a:highlight>
                <a:latin typeface="Proxima Nova"/>
                <a:ea typeface="Proxima Nova"/>
                <a:cs typeface="Proxima Nova"/>
                <a:sym typeface="Proxima Nova"/>
              </a:rPr>
              <a:t>Pagination is a method of dividing web content into discrete pages, thus presenting content in a limited and digestible manner.</a:t>
            </a:r>
            <a:endParaRPr sz="1600">
              <a:solidFill>
                <a:srgbClr val="23232D"/>
              </a:solidFill>
              <a:highlight>
                <a:srgbClr val="FFFFFF"/>
              </a:highlight>
              <a:latin typeface="Proxima Nova"/>
              <a:ea typeface="Proxima Nova"/>
              <a:cs typeface="Proxima Nova"/>
              <a:sym typeface="Proxima Nova"/>
            </a:endParaRPr>
          </a:p>
          <a:p>
            <a:pPr indent="-330200" lvl="0" marL="457200" rtl="0" algn="l">
              <a:spcBef>
                <a:spcPts val="1000"/>
              </a:spcBef>
              <a:spcAft>
                <a:spcPts val="0"/>
              </a:spcAft>
              <a:buClr>
                <a:srgbClr val="23232D"/>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We added pagination, both an industry first. The new format was soon picked up by CNET and Apple.</a:t>
            </a:r>
            <a:endParaRPr sz="1600">
              <a:solidFill>
                <a:srgbClr val="23232D"/>
              </a:solidFill>
              <a:highlight>
                <a:srgbClr val="FFFFFF"/>
              </a:highlight>
              <a:latin typeface="Proxima Nova"/>
              <a:ea typeface="Proxima Nova"/>
              <a:cs typeface="Proxima Nova"/>
              <a:sym typeface="Proxima Nova"/>
            </a:endParaRPr>
          </a:p>
          <a:p>
            <a:pPr indent="0" lvl="0" marL="457200" rtl="0" algn="l">
              <a:spcBef>
                <a:spcPts val="1000"/>
              </a:spcBef>
              <a:spcAft>
                <a:spcPts val="0"/>
              </a:spcAft>
              <a:buNone/>
            </a:pPr>
            <a:r>
              <a:t/>
            </a:r>
            <a:endParaRPr sz="1600">
              <a:solidFill>
                <a:srgbClr val="23232D"/>
              </a:solidFill>
              <a:highlight>
                <a:srgbClr val="FFFFFF"/>
              </a:highlight>
              <a:latin typeface="Georgia"/>
              <a:ea typeface="Georgia"/>
              <a:cs typeface="Georgia"/>
              <a:sym typeface="Georgia"/>
            </a:endParaRPr>
          </a:p>
        </p:txBody>
      </p:sp>
      <p:pic>
        <p:nvPicPr>
          <p:cNvPr id="176" name="Google Shape;176;p29"/>
          <p:cNvPicPr preferRelativeResize="0"/>
          <p:nvPr/>
        </p:nvPicPr>
        <p:blipFill rotWithShape="1">
          <a:blip r:embed="rId3">
            <a:alphaModFix/>
          </a:blip>
          <a:srcRect b="0" l="21519" r="0" t="0"/>
          <a:stretch/>
        </p:blipFill>
        <p:spPr>
          <a:xfrm>
            <a:off x="4450347" y="1191738"/>
            <a:ext cx="4207499" cy="27600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800">
                <a:solidFill>
                  <a:srgbClr val="292929"/>
                </a:solidFill>
                <a:highlight>
                  <a:srgbClr val="FFFFFF"/>
                </a:highlight>
              </a:rPr>
              <a:t>First to do Single Sign-On</a:t>
            </a:r>
            <a:endParaRPr sz="6000"/>
          </a:p>
        </p:txBody>
      </p:sp>
      <p:sp>
        <p:nvSpPr>
          <p:cNvPr id="182" name="Google Shape;182;p30"/>
          <p:cNvSpPr txBox="1"/>
          <p:nvPr/>
        </p:nvSpPr>
        <p:spPr>
          <a:xfrm>
            <a:off x="482200" y="1145225"/>
            <a:ext cx="4259400" cy="216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sz="1600">
                <a:solidFill>
                  <a:srgbClr val="292929"/>
                </a:solidFill>
                <a:highlight>
                  <a:srgbClr val="FFFFFF"/>
                </a:highlight>
                <a:latin typeface="Proxima Nova"/>
                <a:ea typeface="Proxima Nova"/>
                <a:cs typeface="Proxima Nova"/>
                <a:sym typeface="Proxima Nova"/>
              </a:rPr>
              <a:t>As Time Warner and Road Runner merged, we created a single sign-on mechanism for the portal.</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100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That engineering was done primarily by Road Runner employees.</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100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It was the first login integration of its kind.</a:t>
            </a:r>
            <a:endParaRPr sz="1600">
              <a:solidFill>
                <a:srgbClr val="292929"/>
              </a:solidFill>
              <a:highlight>
                <a:srgbClr val="FFFFFF"/>
              </a:highlight>
              <a:latin typeface="Proxima Nova"/>
              <a:ea typeface="Proxima Nova"/>
              <a:cs typeface="Proxima Nova"/>
              <a:sym typeface="Proxima Nova"/>
            </a:endParaRPr>
          </a:p>
        </p:txBody>
      </p:sp>
      <p:pic>
        <p:nvPicPr>
          <p:cNvPr id="183" name="Google Shape;183;p30"/>
          <p:cNvPicPr preferRelativeResize="0"/>
          <p:nvPr/>
        </p:nvPicPr>
        <p:blipFill>
          <a:blip r:embed="rId3">
            <a:alphaModFix/>
          </a:blip>
          <a:stretch>
            <a:fillRect/>
          </a:stretch>
        </p:blipFill>
        <p:spPr>
          <a:xfrm>
            <a:off x="4734700" y="1147225"/>
            <a:ext cx="4097598" cy="32302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First Google Ads Integration</a:t>
            </a:r>
            <a:endParaRPr/>
          </a:p>
        </p:txBody>
      </p:sp>
      <p:sp>
        <p:nvSpPr>
          <p:cNvPr id="189" name="Google Shape;189;p31"/>
          <p:cNvSpPr txBox="1"/>
          <p:nvPr>
            <p:ph idx="1" type="body"/>
          </p:nvPr>
        </p:nvSpPr>
        <p:spPr>
          <a:xfrm>
            <a:off x="173950" y="1301775"/>
            <a:ext cx="5000100" cy="3354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The first-ever Google ads implementation on a 3rd party website was on the Road Runner platform (which we later brought to AOL.com).</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At the top of the portals UI, we designed a large search bar “powered by Google”.</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We designed a new format with a light yellow and pink background which was then adopted by Google themselves and used until recently.</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Google</a:t>
            </a:r>
            <a:r>
              <a:rPr lang="en" sz="1600">
                <a:solidFill>
                  <a:srgbClr val="292929"/>
                </a:solidFill>
                <a:highlight>
                  <a:srgbClr val="FFFFFF"/>
                </a:highlight>
                <a:latin typeface="Proxima Nova"/>
                <a:ea typeface="Proxima Nova"/>
                <a:cs typeface="Proxima Nova"/>
                <a:sym typeface="Proxima Nova"/>
              </a:rPr>
              <a:t> earns loads of </a:t>
            </a:r>
            <a:r>
              <a:rPr lang="en" sz="1600">
                <a:solidFill>
                  <a:srgbClr val="292929"/>
                </a:solidFill>
                <a:highlight>
                  <a:srgbClr val="FFFFFF"/>
                </a:highlight>
                <a:latin typeface="Proxima Nova"/>
                <a:ea typeface="Proxima Nova"/>
                <a:cs typeface="Proxima Nova"/>
                <a:sym typeface="Proxima Nova"/>
              </a:rPr>
              <a:t>revenue</a:t>
            </a:r>
            <a:r>
              <a:rPr lang="en" sz="1600">
                <a:solidFill>
                  <a:srgbClr val="292929"/>
                </a:solidFill>
                <a:highlight>
                  <a:srgbClr val="FFFFFF"/>
                </a:highlight>
                <a:latin typeface="Proxima Nova"/>
                <a:ea typeface="Proxima Nova"/>
                <a:cs typeface="Proxima Nova"/>
                <a:sym typeface="Proxima Nova"/>
              </a:rPr>
              <a:t> by their ads till date.</a:t>
            </a:r>
            <a:endParaRPr sz="1600">
              <a:solidFill>
                <a:srgbClr val="292929"/>
              </a:solidFill>
              <a:highlight>
                <a:srgbClr val="FFFFFF"/>
              </a:highlight>
              <a:latin typeface="Proxima Nova"/>
              <a:ea typeface="Proxima Nova"/>
              <a:cs typeface="Proxima Nova"/>
              <a:sym typeface="Proxima Nova"/>
            </a:endParaRPr>
          </a:p>
        </p:txBody>
      </p:sp>
      <p:pic>
        <p:nvPicPr>
          <p:cNvPr id="190" name="Google Shape;190;p31"/>
          <p:cNvPicPr preferRelativeResize="0"/>
          <p:nvPr/>
        </p:nvPicPr>
        <p:blipFill>
          <a:blip r:embed="rId3">
            <a:alphaModFix/>
          </a:blip>
          <a:stretch>
            <a:fillRect/>
          </a:stretch>
        </p:blipFill>
        <p:spPr>
          <a:xfrm>
            <a:off x="5529225" y="726013"/>
            <a:ext cx="2958954" cy="369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Proxima Nova"/>
                <a:ea typeface="Proxima Nova"/>
                <a:cs typeface="Proxima Nova"/>
                <a:sym typeface="Proxima Nova"/>
              </a:rPr>
              <a:t>The article talks about a UI &amp; UX based company named Fantasy, which </a:t>
            </a:r>
            <a:r>
              <a:rPr lang="en" sz="1200">
                <a:highlight>
                  <a:srgbClr val="FFFFFF"/>
                </a:highlight>
                <a:latin typeface="Proxima Nova"/>
                <a:ea typeface="Proxima Nova"/>
                <a:cs typeface="Proxima Nova"/>
                <a:sym typeface="Proxima Nova"/>
              </a:rPr>
              <a:t>was now 20 years old and and gives a walkthrough of their early years in digital and some of their pioneering UX achievements. UI development gained a boost with the introduction of Flash.</a:t>
            </a:r>
            <a:endParaRPr sz="1200">
              <a:highlight>
                <a:srgbClr val="FFFFFF"/>
              </a:highlight>
              <a:latin typeface="Proxima Nova"/>
              <a:ea typeface="Proxima Nova"/>
              <a:cs typeface="Proxima Nova"/>
              <a:sym typeface="Proxima Nova"/>
            </a:endParaRPr>
          </a:p>
          <a:p>
            <a:pPr indent="0" lvl="0" marL="0" rtl="0" algn="just">
              <a:spcBef>
                <a:spcPts val="1200"/>
              </a:spcBef>
              <a:spcAft>
                <a:spcPts val="0"/>
              </a:spcAft>
              <a:buNone/>
            </a:pPr>
            <a:r>
              <a:rPr b="1" lang="en" sz="1200">
                <a:solidFill>
                  <a:srgbClr val="292929"/>
                </a:solidFill>
                <a:highlight>
                  <a:schemeClr val="lt1"/>
                </a:highlight>
                <a:latin typeface="Proxima Nova"/>
                <a:ea typeface="Proxima Nova"/>
                <a:cs typeface="Proxima Nova"/>
                <a:sym typeface="Proxima Nova"/>
              </a:rPr>
              <a:t>Flash</a:t>
            </a:r>
            <a:endParaRPr b="1" sz="1200">
              <a:solidFill>
                <a:srgbClr val="292929"/>
              </a:solidFill>
              <a:highlight>
                <a:schemeClr val="lt1"/>
              </a:highlight>
              <a:latin typeface="Proxima Nova"/>
              <a:ea typeface="Proxima Nova"/>
              <a:cs typeface="Proxima Nova"/>
              <a:sym typeface="Proxima Nova"/>
            </a:endParaRPr>
          </a:p>
          <a:p>
            <a:pPr indent="-304800" lvl="0" marL="457200" rtl="0" algn="just">
              <a:spcBef>
                <a:spcPts val="1200"/>
              </a:spcBef>
              <a:spcAft>
                <a:spcPts val="0"/>
              </a:spcAft>
              <a:buSzPts val="1200"/>
              <a:buFont typeface="Proxima Nova"/>
              <a:buAutoNum type="arabicPeriod"/>
            </a:pPr>
            <a:r>
              <a:rPr lang="en" sz="1200">
                <a:solidFill>
                  <a:srgbClr val="292929"/>
                </a:solidFill>
                <a:highlight>
                  <a:schemeClr val="lt1"/>
                </a:highlight>
                <a:latin typeface="Proxima Nova"/>
                <a:ea typeface="Proxima Nova"/>
                <a:cs typeface="Proxima Nova"/>
                <a:sym typeface="Proxima Nova"/>
              </a:rPr>
              <a:t>An HTML replacement had arrived from Macromedia called; Flash in 1999</a:t>
            </a:r>
            <a:endParaRPr sz="1200">
              <a:solidFill>
                <a:srgbClr val="292929"/>
              </a:solidFill>
              <a:highlight>
                <a:schemeClr val="lt1"/>
              </a:highlight>
              <a:latin typeface="Proxima Nova"/>
              <a:ea typeface="Proxima Nova"/>
              <a:cs typeface="Proxima Nova"/>
              <a:sym typeface="Proxima Nova"/>
            </a:endParaRPr>
          </a:p>
          <a:p>
            <a:pPr indent="-304800" lvl="0" marL="457200" rtl="0" algn="l">
              <a:spcBef>
                <a:spcPts val="0"/>
              </a:spcBef>
              <a:spcAft>
                <a:spcPts val="0"/>
              </a:spcAft>
              <a:buClr>
                <a:srgbClr val="292929"/>
              </a:buClr>
              <a:buSzPts val="1200"/>
              <a:buFont typeface="Proxima Nova"/>
              <a:buAutoNum type="arabicPeriod"/>
            </a:pPr>
            <a:r>
              <a:rPr lang="en" sz="1200">
                <a:solidFill>
                  <a:srgbClr val="292929"/>
                </a:solidFill>
                <a:highlight>
                  <a:schemeClr val="lt1"/>
                </a:highlight>
                <a:latin typeface="Proxima Nova"/>
                <a:ea typeface="Proxima Nova"/>
                <a:cs typeface="Proxima Nova"/>
                <a:sym typeface="Proxima Nova"/>
              </a:rPr>
              <a:t>Flash was the Apple OS of the 2000s. It came with a blank canvas format, an arsenal of new creative tools unseen previously, and a lawless design etiquette.</a:t>
            </a:r>
            <a:endParaRPr sz="1200">
              <a:solidFill>
                <a:srgbClr val="292929"/>
              </a:solidFill>
              <a:highlight>
                <a:schemeClr val="lt1"/>
              </a:highlight>
              <a:latin typeface="Proxima Nova"/>
              <a:ea typeface="Proxima Nova"/>
              <a:cs typeface="Proxima Nova"/>
              <a:sym typeface="Proxima Nova"/>
            </a:endParaRPr>
          </a:p>
          <a:p>
            <a:pPr indent="-304800" lvl="0" marL="457200" rtl="0" algn="l">
              <a:spcBef>
                <a:spcPts val="0"/>
              </a:spcBef>
              <a:spcAft>
                <a:spcPts val="0"/>
              </a:spcAft>
              <a:buClr>
                <a:srgbClr val="292929"/>
              </a:buClr>
              <a:buSzPts val="1200"/>
              <a:buFont typeface="Proxima Nova"/>
              <a:buAutoNum type="arabicPeriod"/>
            </a:pPr>
            <a:r>
              <a:rPr lang="en" sz="1200">
                <a:solidFill>
                  <a:srgbClr val="292929"/>
                </a:solidFill>
                <a:highlight>
                  <a:schemeClr val="lt1"/>
                </a:highlight>
                <a:latin typeface="Proxima Nova"/>
                <a:ea typeface="Proxima Nova"/>
                <a:cs typeface="Proxima Nova"/>
                <a:sym typeface="Proxima Nova"/>
              </a:rPr>
              <a:t>Flash, enabled to create solutions for UX problems that were not previously possible with HTML. The (Flash) community was small but the pioneering in there was enormous and set the train in motion for you as designers today.</a:t>
            </a:r>
            <a:endParaRPr sz="1200">
              <a:solidFill>
                <a:srgbClr val="292929"/>
              </a:solidFill>
              <a:highlight>
                <a:schemeClr val="lt1"/>
              </a:highlight>
              <a:latin typeface="Proxima Nova"/>
              <a:ea typeface="Proxima Nova"/>
              <a:cs typeface="Proxima Nova"/>
              <a:sym typeface="Proxima Nova"/>
            </a:endParaRPr>
          </a:p>
          <a:p>
            <a:pPr indent="0" lvl="0" marL="0" rtl="0" algn="l">
              <a:spcBef>
                <a:spcPts val="1200"/>
              </a:spcBef>
              <a:spcAft>
                <a:spcPts val="0"/>
              </a:spcAft>
              <a:buNone/>
            </a:pPr>
            <a:r>
              <a:rPr lang="en" sz="1200">
                <a:solidFill>
                  <a:srgbClr val="292929"/>
                </a:solidFill>
                <a:highlight>
                  <a:schemeClr val="lt1"/>
                </a:highlight>
                <a:latin typeface="Proxima Nova"/>
                <a:ea typeface="Proxima Nova"/>
                <a:cs typeface="Proxima Nova"/>
                <a:sym typeface="Proxima Nova"/>
              </a:rPr>
              <a:t>Disadvantages</a:t>
            </a:r>
            <a:br>
              <a:rPr lang="en" sz="1200">
                <a:solidFill>
                  <a:srgbClr val="292929"/>
                </a:solidFill>
                <a:highlight>
                  <a:schemeClr val="lt1"/>
                </a:highlight>
                <a:latin typeface="Proxima Nova"/>
                <a:ea typeface="Proxima Nova"/>
                <a:cs typeface="Proxima Nova"/>
                <a:sym typeface="Proxima Nova"/>
              </a:rPr>
            </a:br>
            <a:r>
              <a:rPr lang="en" sz="1200">
                <a:solidFill>
                  <a:srgbClr val="292929"/>
                </a:solidFill>
                <a:highlight>
                  <a:schemeClr val="lt1"/>
                </a:highlight>
                <a:latin typeface="Proxima Nova"/>
                <a:ea typeface="Proxima Nova"/>
                <a:cs typeface="Proxima Nova"/>
                <a:sym typeface="Proxima Nova"/>
              </a:rPr>
              <a:t>Flash websites came with a heavy file size penalty.</a:t>
            </a:r>
            <a:br>
              <a:rPr lang="en" sz="1200">
                <a:solidFill>
                  <a:srgbClr val="292929"/>
                </a:solidFill>
                <a:highlight>
                  <a:schemeClr val="lt1"/>
                </a:highlight>
                <a:latin typeface="Proxima Nova"/>
                <a:ea typeface="Proxima Nova"/>
                <a:cs typeface="Proxima Nova"/>
                <a:sym typeface="Proxima Nova"/>
              </a:rPr>
            </a:br>
            <a:r>
              <a:rPr lang="en" sz="1200">
                <a:solidFill>
                  <a:srgbClr val="292929"/>
                </a:solidFill>
                <a:highlight>
                  <a:schemeClr val="lt1"/>
                </a:highlight>
                <a:latin typeface="Proxima Nova"/>
                <a:ea typeface="Proxima Nova"/>
                <a:cs typeface="Proxima Nova"/>
                <a:sym typeface="Proxima Nova"/>
              </a:rPr>
              <a:t>They also came with poor animation playback if larger animations were not precached.</a:t>
            </a:r>
            <a:endParaRPr sz="1200">
              <a:highlight>
                <a:srgbClr val="FFFFFF"/>
              </a:highlight>
              <a:latin typeface="Proxima Nova"/>
              <a:ea typeface="Proxima Nova"/>
              <a:cs typeface="Proxima Nova"/>
              <a:sym typeface="Proxima Nova"/>
            </a:endParaRPr>
          </a:p>
          <a:p>
            <a:pPr indent="0" lvl="0" marL="0" rtl="0" algn="just">
              <a:spcBef>
                <a:spcPts val="1200"/>
              </a:spcBef>
              <a:spcAft>
                <a:spcPts val="1200"/>
              </a:spcAft>
              <a:buNone/>
            </a:pPr>
            <a:r>
              <a:t/>
            </a:r>
            <a:endParaRPr sz="1200">
              <a:latin typeface="Georgia"/>
              <a:ea typeface="Georgia"/>
              <a:cs typeface="Georgia"/>
              <a:sym typeface="Georgia"/>
            </a:endParaRPr>
          </a:p>
        </p:txBody>
      </p:sp>
      <p:pic>
        <p:nvPicPr>
          <p:cNvPr id="70" name="Google Shape;70;p14"/>
          <p:cNvPicPr preferRelativeResize="0"/>
          <p:nvPr/>
        </p:nvPicPr>
        <p:blipFill>
          <a:blip r:embed="rId3">
            <a:alphaModFix/>
          </a:blip>
          <a:stretch>
            <a:fillRect/>
          </a:stretch>
        </p:blipFill>
        <p:spPr>
          <a:xfrm>
            <a:off x="4869675" y="315929"/>
            <a:ext cx="3787000" cy="871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Ford</a:t>
            </a:r>
            <a:endParaRPr/>
          </a:p>
        </p:txBody>
      </p:sp>
      <p:sp>
        <p:nvSpPr>
          <p:cNvPr id="196" name="Google Shape;196;p32"/>
          <p:cNvSpPr txBox="1"/>
          <p:nvPr>
            <p:ph idx="1" type="body"/>
          </p:nvPr>
        </p:nvSpPr>
        <p:spPr>
          <a:xfrm>
            <a:off x="311700" y="1225225"/>
            <a:ext cx="4035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292929"/>
                </a:solidFill>
                <a:highlight>
                  <a:srgbClr val="FFFFFF"/>
                </a:highlight>
                <a:latin typeface="Proxima Nova"/>
                <a:ea typeface="Proxima Nova"/>
                <a:cs typeface="Proxima Nova"/>
                <a:sym typeface="Proxima Nova"/>
              </a:rPr>
              <a:t>In 2005 we convinced Ford Vehicles to fully invest in a richer user experience for Ford.com. The case study itself was an industry first where the agencies and client produced a video case study of the .com</a:t>
            </a:r>
            <a:r>
              <a:rPr lang="en" sz="1600">
                <a:solidFill>
                  <a:srgbClr val="292929"/>
                </a:solidFill>
                <a:highlight>
                  <a:srgbClr val="FFFFFF"/>
                </a:highlight>
                <a:latin typeface="Georgia"/>
                <a:ea typeface="Georgia"/>
                <a:cs typeface="Georgia"/>
                <a:sym typeface="Georgia"/>
              </a:rPr>
              <a:t>. </a:t>
            </a:r>
            <a:endParaRPr/>
          </a:p>
        </p:txBody>
      </p:sp>
      <p:pic>
        <p:nvPicPr>
          <p:cNvPr id="197" name="Google Shape;197;p32"/>
          <p:cNvPicPr preferRelativeResize="0"/>
          <p:nvPr/>
        </p:nvPicPr>
        <p:blipFill>
          <a:blip r:embed="rId3">
            <a:alphaModFix/>
          </a:blip>
          <a:stretch>
            <a:fillRect/>
          </a:stretch>
        </p:blipFill>
        <p:spPr>
          <a:xfrm>
            <a:off x="5125075" y="1147225"/>
            <a:ext cx="3152476" cy="146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Kontain App</a:t>
            </a:r>
            <a:endParaRPr/>
          </a:p>
        </p:txBody>
      </p:sp>
      <p:sp>
        <p:nvSpPr>
          <p:cNvPr id="203" name="Google Shape;203;p33"/>
          <p:cNvSpPr txBox="1"/>
          <p:nvPr>
            <p:ph idx="1" type="body"/>
          </p:nvPr>
        </p:nvSpPr>
        <p:spPr>
          <a:xfrm>
            <a:off x="0" y="1225225"/>
            <a:ext cx="4794900" cy="33540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In 2007 fantasy designed and built a social media platform focused on sharing your photos and videos. They had quite some traction with the design community. </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Their focus was on desktop when it should have been on mobile. Instagram launched their mobile platform with filters and that was that.</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Their  app came too late to the party.</a:t>
            </a:r>
            <a:endParaRPr sz="1600">
              <a:solidFill>
                <a:srgbClr val="292929"/>
              </a:solidFill>
              <a:highlight>
                <a:srgbClr val="FFFFFF"/>
              </a:highlight>
              <a:latin typeface="Proxima Nova"/>
              <a:ea typeface="Proxima Nova"/>
              <a:cs typeface="Proxima Nova"/>
              <a:sym typeface="Proxima Nova"/>
            </a:endParaRPr>
          </a:p>
          <a:p>
            <a:pPr indent="0" lvl="0" marL="0" rtl="0" algn="l">
              <a:spcBef>
                <a:spcPts val="12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1600">
              <a:solidFill>
                <a:srgbClr val="292929"/>
              </a:solidFill>
              <a:highlight>
                <a:srgbClr val="FFFFFF"/>
              </a:highlight>
              <a:latin typeface="Georgia"/>
              <a:ea typeface="Georgia"/>
              <a:cs typeface="Georgia"/>
              <a:sym typeface="Georgia"/>
            </a:endParaRPr>
          </a:p>
        </p:txBody>
      </p:sp>
      <p:pic>
        <p:nvPicPr>
          <p:cNvPr id="204" name="Google Shape;204;p33"/>
          <p:cNvPicPr preferRelativeResize="0"/>
          <p:nvPr/>
        </p:nvPicPr>
        <p:blipFill>
          <a:blip r:embed="rId3">
            <a:alphaModFix/>
          </a:blip>
          <a:stretch>
            <a:fillRect/>
          </a:stretch>
        </p:blipFill>
        <p:spPr>
          <a:xfrm>
            <a:off x="4794900" y="1326200"/>
            <a:ext cx="4044300" cy="24911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0" y="-489850"/>
            <a:ext cx="5149500" cy="4724100"/>
          </a:xfrm>
          <a:prstGeom prst="rect">
            <a:avLst/>
          </a:prstGeom>
        </p:spPr>
        <p:txBody>
          <a:bodyPr anchorCtr="0" anchor="b" bIns="91425" lIns="91425" spcFirstLastPara="1" rIns="91425" wrap="square" tIns="91425">
            <a:normAutofit/>
          </a:bodyPr>
          <a:lstStyle/>
          <a:p>
            <a:pPr indent="0" lvl="0" marL="0" rtl="0" algn="just">
              <a:spcBef>
                <a:spcPts val="0"/>
              </a:spcBef>
              <a:spcAft>
                <a:spcPts val="0"/>
              </a:spcAft>
              <a:buNone/>
            </a:pPr>
            <a:r>
              <a:rPr b="1" lang="en" sz="4150">
                <a:solidFill>
                  <a:srgbClr val="292929"/>
                </a:solidFill>
                <a:highlight>
                  <a:srgbClr val="FFFFFF"/>
                </a:highlight>
              </a:rPr>
              <a:t>First Super Sign up forms:</a:t>
            </a:r>
            <a:r>
              <a:rPr lang="en" sz="1822">
                <a:solidFill>
                  <a:srgbClr val="292929"/>
                </a:solidFill>
                <a:highlight>
                  <a:srgbClr val="FFFFFF"/>
                </a:highlight>
                <a:latin typeface="Georgia"/>
                <a:ea typeface="Georgia"/>
                <a:cs typeface="Georgia"/>
                <a:sym typeface="Georgia"/>
              </a:rPr>
              <a:t> </a:t>
            </a:r>
            <a:endParaRPr sz="1822">
              <a:solidFill>
                <a:srgbClr val="292929"/>
              </a:solidFill>
              <a:highlight>
                <a:srgbClr val="FFFFFF"/>
              </a:highlight>
              <a:latin typeface="Georgia"/>
              <a:ea typeface="Georgia"/>
              <a:cs typeface="Georgia"/>
              <a:sym typeface="Georgia"/>
            </a:endParaRPr>
          </a:p>
          <a:p>
            <a:pPr indent="0" lvl="0" marL="0" rtl="0" algn="just">
              <a:spcBef>
                <a:spcPts val="0"/>
              </a:spcBef>
              <a:spcAft>
                <a:spcPts val="0"/>
              </a:spcAft>
              <a:buNone/>
            </a:pPr>
            <a:r>
              <a:t/>
            </a:r>
            <a:endParaRPr sz="1822">
              <a:solidFill>
                <a:srgbClr val="292929"/>
              </a:solidFill>
              <a:highlight>
                <a:srgbClr val="FFFFFF"/>
              </a:highlight>
              <a:latin typeface="Proxima Nova"/>
              <a:ea typeface="Proxima Nova"/>
              <a:cs typeface="Proxima Nova"/>
              <a:sym typeface="Proxima Nova"/>
            </a:endParaRPr>
          </a:p>
          <a:p>
            <a:pPr indent="-344310" lvl="0" marL="457200" rtl="0" algn="just">
              <a:spcBef>
                <a:spcPts val="0"/>
              </a:spcBef>
              <a:spcAft>
                <a:spcPts val="0"/>
              </a:spcAft>
              <a:buClr>
                <a:srgbClr val="292929"/>
              </a:buClr>
              <a:buSzPts val="1822"/>
              <a:buFont typeface="Proxima Nova"/>
              <a:buChar char="●"/>
            </a:pPr>
            <a:r>
              <a:rPr lang="en" sz="1822">
                <a:solidFill>
                  <a:srgbClr val="292929"/>
                </a:solidFill>
                <a:highlight>
                  <a:srgbClr val="FFFFFF"/>
                </a:highlight>
                <a:latin typeface="Proxima Nova"/>
                <a:ea typeface="Proxima Nova"/>
                <a:cs typeface="Proxima Nova"/>
                <a:sym typeface="Proxima Nova"/>
              </a:rPr>
              <a:t>The </a:t>
            </a:r>
            <a:r>
              <a:rPr lang="en" sz="1822">
                <a:solidFill>
                  <a:srgbClr val="292929"/>
                </a:solidFill>
                <a:highlight>
                  <a:srgbClr val="FFFFFF"/>
                </a:highlight>
                <a:latin typeface="Proxima Nova"/>
                <a:ea typeface="Proxima Nova"/>
                <a:cs typeface="Proxima Nova"/>
                <a:sym typeface="Proxima Nova"/>
              </a:rPr>
              <a:t>Sign Up</a:t>
            </a:r>
            <a:r>
              <a:rPr lang="en" sz="1822">
                <a:solidFill>
                  <a:srgbClr val="292929"/>
                </a:solidFill>
                <a:highlight>
                  <a:srgbClr val="FFFFFF"/>
                </a:highlight>
                <a:latin typeface="Proxima Nova"/>
                <a:ea typeface="Proxima Nova"/>
                <a:cs typeface="Proxima Nova"/>
                <a:sym typeface="Proxima Nova"/>
              </a:rPr>
              <a:t> for anything form had to be one of the most boring and traditional looking UX components used on the internet.</a:t>
            </a:r>
            <a:endParaRPr sz="1822">
              <a:solidFill>
                <a:srgbClr val="292929"/>
              </a:solidFill>
              <a:highlight>
                <a:srgbClr val="FFFFFF"/>
              </a:highlight>
              <a:latin typeface="Proxima Nova"/>
              <a:ea typeface="Proxima Nova"/>
              <a:cs typeface="Proxima Nova"/>
              <a:sym typeface="Proxima Nova"/>
            </a:endParaRPr>
          </a:p>
          <a:p>
            <a:pPr indent="-344310" lvl="0" marL="457200" rtl="0" algn="just">
              <a:spcBef>
                <a:spcPts val="0"/>
              </a:spcBef>
              <a:spcAft>
                <a:spcPts val="0"/>
              </a:spcAft>
              <a:buClr>
                <a:srgbClr val="292929"/>
              </a:buClr>
              <a:buSzPts val="1822"/>
              <a:buFont typeface="Proxima Nova"/>
              <a:buChar char="●"/>
            </a:pPr>
            <a:r>
              <a:rPr lang="en" sz="1822">
                <a:solidFill>
                  <a:srgbClr val="292929"/>
                </a:solidFill>
                <a:highlight>
                  <a:srgbClr val="FFFFFF"/>
                </a:highlight>
                <a:latin typeface="Proxima Nova"/>
                <a:ea typeface="Proxima Nova"/>
                <a:cs typeface="Proxima Nova"/>
                <a:sym typeface="Proxima Nova"/>
              </a:rPr>
              <a:t>The aim was to create the easiest possible signup experience which broke conventions.</a:t>
            </a:r>
            <a:endParaRPr sz="1822">
              <a:solidFill>
                <a:srgbClr val="292929"/>
              </a:solidFill>
              <a:highlight>
                <a:srgbClr val="FFFFFF"/>
              </a:highlight>
              <a:latin typeface="Proxima Nova"/>
              <a:ea typeface="Proxima Nova"/>
              <a:cs typeface="Proxima Nova"/>
              <a:sym typeface="Proxima Nova"/>
            </a:endParaRPr>
          </a:p>
          <a:p>
            <a:pPr indent="-344310" lvl="0" marL="457200" rtl="0" algn="just">
              <a:spcBef>
                <a:spcPts val="0"/>
              </a:spcBef>
              <a:spcAft>
                <a:spcPts val="0"/>
              </a:spcAft>
              <a:buClr>
                <a:srgbClr val="292929"/>
              </a:buClr>
              <a:buSzPts val="1822"/>
              <a:buFont typeface="Proxima Nova"/>
              <a:buChar char="●"/>
            </a:pPr>
            <a:r>
              <a:rPr lang="en" sz="1822">
                <a:solidFill>
                  <a:srgbClr val="292929"/>
                </a:solidFill>
                <a:highlight>
                  <a:srgbClr val="FFFFFF"/>
                </a:highlight>
                <a:latin typeface="Proxima Nova"/>
                <a:ea typeface="Proxima Nova"/>
                <a:cs typeface="Proxima Nova"/>
                <a:sym typeface="Proxima Nova"/>
              </a:rPr>
              <a:t>They were competing with Facebook and Tumblr, by creating Kontain.</a:t>
            </a:r>
            <a:endParaRPr sz="1822">
              <a:solidFill>
                <a:srgbClr val="292929"/>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pic>
        <p:nvPicPr>
          <p:cNvPr id="210" name="Google Shape;210;p34"/>
          <p:cNvPicPr preferRelativeResize="0"/>
          <p:nvPr/>
        </p:nvPicPr>
        <p:blipFill>
          <a:blip r:embed="rId3">
            <a:alphaModFix/>
          </a:blip>
          <a:stretch>
            <a:fillRect/>
          </a:stretch>
        </p:blipFill>
        <p:spPr>
          <a:xfrm>
            <a:off x="5149450" y="568350"/>
            <a:ext cx="3737401" cy="4006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06175" y="0"/>
            <a:ext cx="4127700" cy="440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b="1" sz="1600">
              <a:solidFill>
                <a:srgbClr val="292929"/>
              </a:solidFill>
              <a:highlight>
                <a:srgbClr val="FFFFFF"/>
              </a:highlight>
              <a:latin typeface="Georgia"/>
              <a:ea typeface="Georgia"/>
              <a:cs typeface="Georgia"/>
              <a:sym typeface="Georgia"/>
            </a:endParaRPr>
          </a:p>
          <a:p>
            <a:pPr indent="0" lvl="0" marL="0" rtl="0" algn="just">
              <a:spcBef>
                <a:spcPts val="0"/>
              </a:spcBef>
              <a:spcAft>
                <a:spcPts val="0"/>
              </a:spcAft>
              <a:buNone/>
            </a:pPr>
            <a:r>
              <a:t/>
            </a:r>
            <a:endParaRPr b="1" sz="1822">
              <a:solidFill>
                <a:srgbClr val="292929"/>
              </a:solidFill>
              <a:highlight>
                <a:srgbClr val="FFFFFF"/>
              </a:highlight>
              <a:latin typeface="Georgia"/>
              <a:ea typeface="Georgia"/>
              <a:cs typeface="Georgia"/>
              <a:sym typeface="Georgia"/>
            </a:endParaRPr>
          </a:p>
          <a:p>
            <a:pPr indent="0" lvl="0" marL="0" rtl="0" algn="just">
              <a:spcBef>
                <a:spcPts val="0"/>
              </a:spcBef>
              <a:spcAft>
                <a:spcPts val="0"/>
              </a:spcAft>
              <a:buNone/>
            </a:pPr>
            <a:r>
              <a:t/>
            </a:r>
            <a:endParaRPr b="1" sz="4150">
              <a:solidFill>
                <a:srgbClr val="292929"/>
              </a:solidFill>
              <a:highlight>
                <a:srgbClr val="FFFFFF"/>
              </a:highlight>
            </a:endParaRPr>
          </a:p>
          <a:p>
            <a:pPr indent="0" lvl="0" marL="0" rtl="0" algn="just">
              <a:spcBef>
                <a:spcPts val="0"/>
              </a:spcBef>
              <a:spcAft>
                <a:spcPts val="0"/>
              </a:spcAft>
              <a:buNone/>
            </a:pPr>
            <a:r>
              <a:rPr b="1" lang="en" sz="4150">
                <a:solidFill>
                  <a:srgbClr val="292929"/>
                </a:solidFill>
                <a:highlight>
                  <a:srgbClr val="FFFFFF"/>
                </a:highlight>
              </a:rPr>
              <a:t>First Cover Photo: </a:t>
            </a:r>
            <a:endParaRPr b="1" sz="4150">
              <a:solidFill>
                <a:srgbClr val="292929"/>
              </a:solidFill>
              <a:highlight>
                <a:srgbClr val="FFFFFF"/>
              </a:highlight>
            </a:endParaRPr>
          </a:p>
          <a:p>
            <a:pPr indent="0" lvl="0" marL="0" rtl="0" algn="just">
              <a:spcBef>
                <a:spcPts val="0"/>
              </a:spcBef>
              <a:spcAft>
                <a:spcPts val="0"/>
              </a:spcAft>
              <a:buNone/>
            </a:pPr>
            <a:r>
              <a:t/>
            </a:r>
            <a:endParaRPr b="1" sz="1600">
              <a:solidFill>
                <a:srgbClr val="292929"/>
              </a:solidFill>
              <a:highlight>
                <a:srgbClr val="FFFFFF"/>
              </a:highlight>
              <a:latin typeface="Georgia"/>
              <a:ea typeface="Georgia"/>
              <a:cs typeface="Georgia"/>
              <a:sym typeface="Georgia"/>
            </a:endParaRPr>
          </a:p>
          <a:p>
            <a:pPr indent="-332739" lvl="0" marL="457200" rtl="0" algn="just">
              <a:spcBef>
                <a:spcPts val="0"/>
              </a:spcBef>
              <a:spcAft>
                <a:spcPts val="0"/>
              </a:spcAft>
              <a:buClr>
                <a:srgbClr val="292929"/>
              </a:buClr>
              <a:buSzPct val="100000"/>
              <a:buFont typeface="Proxima Nova"/>
              <a:buChar char="●"/>
            </a:pPr>
            <a:r>
              <a:rPr lang="en" sz="1822">
                <a:solidFill>
                  <a:srgbClr val="292929"/>
                </a:solidFill>
                <a:highlight>
                  <a:srgbClr val="FFFFFF"/>
                </a:highlight>
                <a:latin typeface="Proxima Nova"/>
                <a:ea typeface="Proxima Nova"/>
                <a:cs typeface="Proxima Nova"/>
                <a:sym typeface="Proxima Nova"/>
              </a:rPr>
              <a:t>The profile section of Kontain had a cover feature where users could upload an image along with their profile image.</a:t>
            </a:r>
            <a:endParaRPr sz="1822">
              <a:solidFill>
                <a:srgbClr val="292929"/>
              </a:solidFill>
              <a:highlight>
                <a:srgbClr val="FFFFFF"/>
              </a:highlight>
              <a:latin typeface="Proxima Nova"/>
              <a:ea typeface="Proxima Nova"/>
              <a:cs typeface="Proxima Nova"/>
              <a:sym typeface="Proxima Nova"/>
            </a:endParaRPr>
          </a:p>
          <a:p>
            <a:pPr indent="-332739" lvl="0" marL="457200" rtl="0" algn="just">
              <a:spcBef>
                <a:spcPts val="0"/>
              </a:spcBef>
              <a:spcAft>
                <a:spcPts val="0"/>
              </a:spcAft>
              <a:buClr>
                <a:srgbClr val="292929"/>
              </a:buClr>
              <a:buSzPct val="100000"/>
              <a:buFont typeface="Proxima Nova"/>
              <a:buChar char="●"/>
            </a:pPr>
            <a:r>
              <a:rPr lang="en" sz="1822">
                <a:solidFill>
                  <a:srgbClr val="292929"/>
                </a:solidFill>
                <a:highlight>
                  <a:srgbClr val="FFFFFF"/>
                </a:highlight>
                <a:latin typeface="Proxima Nova"/>
                <a:ea typeface="Proxima Nova"/>
                <a:cs typeface="Proxima Nova"/>
                <a:sym typeface="Proxima Nova"/>
              </a:rPr>
              <a:t>A few months later facebook deployed the exact same feature followed by Twitter etc.</a:t>
            </a:r>
            <a:endParaRPr sz="1822">
              <a:solidFill>
                <a:srgbClr val="292929"/>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822">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 </a:t>
            </a:r>
            <a:endParaRPr sz="1400"/>
          </a:p>
        </p:txBody>
      </p:sp>
      <p:pic>
        <p:nvPicPr>
          <p:cNvPr id="216" name="Google Shape;216;p35"/>
          <p:cNvPicPr preferRelativeResize="0"/>
          <p:nvPr/>
        </p:nvPicPr>
        <p:blipFill>
          <a:blip r:embed="rId3">
            <a:alphaModFix/>
          </a:blip>
          <a:stretch>
            <a:fillRect/>
          </a:stretch>
        </p:blipFill>
        <p:spPr>
          <a:xfrm>
            <a:off x="4806725" y="921075"/>
            <a:ext cx="4025549" cy="3063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189225" y="398000"/>
            <a:ext cx="4556400" cy="3170700"/>
          </a:xfrm>
          <a:prstGeom prst="rect">
            <a:avLst/>
          </a:prstGeom>
        </p:spPr>
        <p:txBody>
          <a:bodyPr anchorCtr="0" anchor="b" bIns="91425" lIns="91425" spcFirstLastPara="1" rIns="91425" wrap="square" tIns="91425">
            <a:normAutofit fontScale="90000"/>
          </a:bodyPr>
          <a:lstStyle/>
          <a:p>
            <a:pPr indent="0" lvl="0" marL="0" rtl="0" algn="just">
              <a:spcBef>
                <a:spcPts val="0"/>
              </a:spcBef>
              <a:spcAft>
                <a:spcPts val="0"/>
              </a:spcAft>
              <a:buNone/>
            </a:pPr>
            <a:r>
              <a:rPr b="1" lang="en" sz="3750">
                <a:solidFill>
                  <a:srgbClr val="292929"/>
                </a:solidFill>
                <a:highlight>
                  <a:srgbClr val="FFFFFF"/>
                </a:highlight>
              </a:rPr>
              <a:t>New ad format:</a:t>
            </a:r>
            <a:r>
              <a:rPr lang="en" sz="1822">
                <a:solidFill>
                  <a:srgbClr val="292929"/>
                </a:solidFill>
                <a:highlight>
                  <a:srgbClr val="FFFFFF"/>
                </a:highlight>
                <a:latin typeface="Georgia"/>
                <a:ea typeface="Georgia"/>
                <a:cs typeface="Georgia"/>
                <a:sym typeface="Georgia"/>
              </a:rPr>
              <a:t> </a:t>
            </a:r>
            <a:endParaRPr sz="1822">
              <a:solidFill>
                <a:srgbClr val="292929"/>
              </a:solidFill>
              <a:highlight>
                <a:srgbClr val="FFFFFF"/>
              </a:highlight>
              <a:latin typeface="Georgia"/>
              <a:ea typeface="Georgia"/>
              <a:cs typeface="Georgia"/>
              <a:sym typeface="Georgia"/>
            </a:endParaRPr>
          </a:p>
          <a:p>
            <a:pPr indent="0" lvl="0" marL="0" rtl="0" algn="just">
              <a:spcBef>
                <a:spcPts val="0"/>
              </a:spcBef>
              <a:spcAft>
                <a:spcPts val="0"/>
              </a:spcAft>
              <a:buNone/>
            </a:pPr>
            <a:r>
              <a:t/>
            </a:r>
            <a:endParaRPr sz="1822">
              <a:solidFill>
                <a:srgbClr val="292929"/>
              </a:solidFill>
              <a:highlight>
                <a:srgbClr val="FFFFFF"/>
              </a:highlight>
              <a:latin typeface="Georgia"/>
              <a:ea typeface="Georgia"/>
              <a:cs typeface="Georgia"/>
              <a:sym typeface="Georgia"/>
            </a:endParaRPr>
          </a:p>
          <a:p>
            <a:pPr indent="0" lvl="0" marL="0" rtl="0" algn="just">
              <a:spcBef>
                <a:spcPts val="0"/>
              </a:spcBef>
              <a:spcAft>
                <a:spcPts val="0"/>
              </a:spcAft>
              <a:buNone/>
            </a:pPr>
            <a:r>
              <a:rPr lang="en" sz="1600">
                <a:solidFill>
                  <a:srgbClr val="292929"/>
                </a:solidFill>
                <a:highlight>
                  <a:srgbClr val="FFFFFF"/>
                </a:highlight>
                <a:latin typeface="Proxima Nova"/>
                <a:ea typeface="Proxima Nova"/>
                <a:cs typeface="Proxima Nova"/>
                <a:sym typeface="Proxima Nova"/>
              </a:rPr>
              <a:t>- </a:t>
            </a:r>
            <a:r>
              <a:rPr lang="en" sz="1600">
                <a:solidFill>
                  <a:srgbClr val="292929"/>
                </a:solidFill>
                <a:highlight>
                  <a:srgbClr val="FFFFFF"/>
                </a:highlight>
                <a:latin typeface="Proxima Nova"/>
                <a:ea typeface="Proxima Nova"/>
                <a:cs typeface="Proxima Nova"/>
                <a:sym typeface="Proxima Nova"/>
              </a:rPr>
              <a:t>For USA Today and others they broke the standard IAB ad rules. </a:t>
            </a:r>
            <a:endParaRPr sz="1600">
              <a:solidFill>
                <a:srgbClr val="292929"/>
              </a:solidFill>
              <a:highlight>
                <a:srgbClr val="FFFFFF"/>
              </a:highlight>
              <a:latin typeface="Proxima Nova"/>
              <a:ea typeface="Proxima Nova"/>
              <a:cs typeface="Proxima Nova"/>
              <a:sym typeface="Proxima Nova"/>
            </a:endParaRPr>
          </a:p>
          <a:p>
            <a:pPr indent="0" lvl="0" marL="0" rtl="0" algn="just">
              <a:spcBef>
                <a:spcPts val="0"/>
              </a:spcBef>
              <a:spcAft>
                <a:spcPts val="0"/>
              </a:spcAft>
              <a:buNone/>
            </a:pPr>
            <a:r>
              <a:t/>
            </a:r>
            <a:endParaRPr sz="1600">
              <a:solidFill>
                <a:srgbClr val="292929"/>
              </a:solidFill>
              <a:highlight>
                <a:srgbClr val="FFFFFF"/>
              </a:highlight>
              <a:latin typeface="Proxima Nova"/>
              <a:ea typeface="Proxima Nova"/>
              <a:cs typeface="Proxima Nova"/>
              <a:sym typeface="Proxima Nova"/>
            </a:endParaRPr>
          </a:p>
          <a:p>
            <a:pPr indent="0" lvl="0" marL="0" rtl="0" algn="just">
              <a:spcBef>
                <a:spcPts val="0"/>
              </a:spcBef>
              <a:spcAft>
                <a:spcPts val="0"/>
              </a:spcAft>
              <a:buNone/>
            </a:pPr>
            <a:r>
              <a:rPr lang="en" sz="1600">
                <a:solidFill>
                  <a:srgbClr val="292929"/>
                </a:solidFill>
                <a:highlight>
                  <a:srgbClr val="FFFFFF"/>
                </a:highlight>
                <a:latin typeface="Proxima Nova"/>
                <a:ea typeface="Proxima Nova"/>
                <a:cs typeface="Proxima Nova"/>
                <a:sym typeface="Proxima Nova"/>
              </a:rPr>
              <a:t>-They</a:t>
            </a:r>
            <a:r>
              <a:rPr lang="en" sz="1600">
                <a:solidFill>
                  <a:srgbClr val="292929"/>
                </a:solidFill>
                <a:highlight>
                  <a:srgbClr val="FFFFFF"/>
                </a:highlight>
                <a:latin typeface="Proxima Nova"/>
                <a:ea typeface="Proxima Nova"/>
                <a:cs typeface="Proxima Nova"/>
                <a:sym typeface="Proxima Nova"/>
              </a:rPr>
              <a:t> developed a prototype for Gannett / USA Today to sell a richer media ad format to their clients before the site was developed.</a:t>
            </a:r>
            <a:endParaRPr sz="1600">
              <a:solidFill>
                <a:srgbClr val="292929"/>
              </a:solidFill>
              <a:highlight>
                <a:srgbClr val="FFFFFF"/>
              </a:highlight>
              <a:latin typeface="Proxima Nova"/>
              <a:ea typeface="Proxima Nova"/>
              <a:cs typeface="Proxima Nova"/>
              <a:sym typeface="Proxima Nova"/>
            </a:endParaRPr>
          </a:p>
          <a:p>
            <a:pPr indent="0" lvl="0" marL="0" rtl="0" algn="just">
              <a:spcBef>
                <a:spcPts val="0"/>
              </a:spcBef>
              <a:spcAft>
                <a:spcPts val="0"/>
              </a:spcAft>
              <a:buNone/>
            </a:pPr>
            <a:r>
              <a:rPr lang="en" sz="1600">
                <a:solidFill>
                  <a:srgbClr val="292929"/>
                </a:solidFill>
                <a:highlight>
                  <a:srgbClr val="FFFFFF"/>
                </a:highlight>
                <a:latin typeface="Proxima Nova"/>
                <a:ea typeface="Proxima Nova"/>
                <a:cs typeface="Proxima Nova"/>
                <a:sym typeface="Proxima Nova"/>
              </a:rPr>
              <a:t> </a:t>
            </a:r>
            <a:endParaRPr sz="1600">
              <a:solidFill>
                <a:srgbClr val="292929"/>
              </a:solidFill>
              <a:highlight>
                <a:srgbClr val="FFFFFF"/>
              </a:highlight>
              <a:latin typeface="Proxima Nova"/>
              <a:ea typeface="Proxima Nova"/>
              <a:cs typeface="Proxima Nova"/>
              <a:sym typeface="Proxima Nova"/>
            </a:endParaRPr>
          </a:p>
          <a:p>
            <a:pPr indent="0" lvl="0" marL="0" rtl="0" algn="just">
              <a:spcBef>
                <a:spcPts val="0"/>
              </a:spcBef>
              <a:spcAft>
                <a:spcPts val="0"/>
              </a:spcAft>
              <a:buNone/>
            </a:pPr>
            <a:r>
              <a:rPr lang="en" sz="1600">
                <a:solidFill>
                  <a:srgbClr val="292929"/>
                </a:solidFill>
                <a:highlight>
                  <a:srgbClr val="FFFFFF"/>
                </a:highlight>
                <a:latin typeface="Proxima Nova"/>
                <a:ea typeface="Proxima Nova"/>
                <a:cs typeface="Proxima Nova"/>
                <a:sym typeface="Proxima Nova"/>
              </a:rPr>
              <a:t>- It was a massive success and later adopted by all of Gannett’s properties.</a:t>
            </a:r>
            <a:endParaRPr sz="1600">
              <a:solidFill>
                <a:srgbClr val="292929"/>
              </a:solidFill>
              <a:highlight>
                <a:srgbClr val="FFFFFF"/>
              </a:highlight>
              <a:latin typeface="Proxima Nova"/>
              <a:ea typeface="Proxima Nova"/>
              <a:cs typeface="Proxima Nova"/>
              <a:sym typeface="Proxima Nova"/>
            </a:endParaRPr>
          </a:p>
        </p:txBody>
      </p:sp>
      <p:pic>
        <p:nvPicPr>
          <p:cNvPr id="222" name="Google Shape;222;p36"/>
          <p:cNvPicPr preferRelativeResize="0"/>
          <p:nvPr/>
        </p:nvPicPr>
        <p:blipFill>
          <a:blip r:embed="rId3">
            <a:alphaModFix/>
          </a:blip>
          <a:stretch>
            <a:fillRect/>
          </a:stretch>
        </p:blipFill>
        <p:spPr>
          <a:xfrm>
            <a:off x="5587800" y="315925"/>
            <a:ext cx="3130975" cy="1930450"/>
          </a:xfrm>
          <a:prstGeom prst="rect">
            <a:avLst/>
          </a:prstGeom>
          <a:noFill/>
          <a:ln>
            <a:noFill/>
          </a:ln>
        </p:spPr>
      </p:pic>
      <p:pic>
        <p:nvPicPr>
          <p:cNvPr id="223" name="Google Shape;223;p36"/>
          <p:cNvPicPr preferRelativeResize="0"/>
          <p:nvPr/>
        </p:nvPicPr>
        <p:blipFill>
          <a:blip r:embed="rId4">
            <a:alphaModFix/>
          </a:blip>
          <a:stretch>
            <a:fillRect/>
          </a:stretch>
        </p:blipFill>
        <p:spPr>
          <a:xfrm>
            <a:off x="5587800" y="2682425"/>
            <a:ext cx="3130975" cy="1929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HTML 5</a:t>
            </a:r>
            <a:endParaRPr/>
          </a:p>
        </p:txBody>
      </p:sp>
      <p:sp>
        <p:nvSpPr>
          <p:cNvPr id="229" name="Google Shape;229;p37"/>
          <p:cNvSpPr txBox="1"/>
          <p:nvPr>
            <p:ph idx="1" type="body"/>
          </p:nvPr>
        </p:nvSpPr>
        <p:spPr>
          <a:xfrm>
            <a:off x="0" y="1225225"/>
            <a:ext cx="8520600" cy="3354000"/>
          </a:xfrm>
          <a:prstGeom prst="rect">
            <a:avLst/>
          </a:prstGeom>
        </p:spPr>
        <p:txBody>
          <a:bodyPr anchorCtr="0" anchor="t" bIns="91425" lIns="91425" spcFirstLastPara="1" rIns="91425" wrap="square" tIns="91425">
            <a:normAutofit lnSpcReduction="20000"/>
          </a:bodyPr>
          <a:lstStyle/>
          <a:p>
            <a:pPr indent="-314325" lvl="0" marL="749300" rtl="0" algn="l">
              <a:lnSpc>
                <a:spcPct val="190909"/>
              </a:lnSpc>
              <a:spcBef>
                <a:spcPts val="2100"/>
              </a:spcBef>
              <a:spcAft>
                <a:spcPts val="0"/>
              </a:spcAft>
              <a:buClr>
                <a:srgbClr val="292929"/>
              </a:buClr>
              <a:buSzPts val="1350"/>
              <a:buFont typeface="Proxima Nova"/>
              <a:buChar char="●"/>
            </a:pPr>
            <a:r>
              <a:rPr lang="en" sz="1350">
                <a:solidFill>
                  <a:srgbClr val="292929"/>
                </a:solidFill>
                <a:highlight>
                  <a:srgbClr val="FFFFFF"/>
                </a:highlight>
                <a:latin typeface="Proxima Nova"/>
                <a:ea typeface="Proxima Nova"/>
                <a:cs typeface="Proxima Nova"/>
                <a:sym typeface="Proxima Nova"/>
              </a:rPr>
              <a:t>HTML5 arrived as we drove those experiences for Toyota, Google, and Microsoft to exhibit the capabilities of a new generation of Chrome and IE browsers.</a:t>
            </a:r>
            <a:endParaRPr sz="1350">
              <a:solidFill>
                <a:srgbClr val="292929"/>
              </a:solidFill>
              <a:highlight>
                <a:srgbClr val="FFFFFF"/>
              </a:highlight>
              <a:latin typeface="Proxima Nova"/>
              <a:ea typeface="Proxima Nova"/>
              <a:cs typeface="Proxima Nova"/>
              <a:sym typeface="Proxima Nova"/>
            </a:endParaRPr>
          </a:p>
          <a:p>
            <a:pPr indent="-314325" lvl="0" marL="749300" rtl="0" algn="l">
              <a:lnSpc>
                <a:spcPct val="190909"/>
              </a:lnSpc>
              <a:spcBef>
                <a:spcPts val="0"/>
              </a:spcBef>
              <a:spcAft>
                <a:spcPts val="0"/>
              </a:spcAft>
              <a:buClr>
                <a:srgbClr val="292929"/>
              </a:buClr>
              <a:buSzPts val="1350"/>
              <a:buFont typeface="Proxima Nova"/>
              <a:buChar char="●"/>
            </a:pPr>
            <a:r>
              <a:rPr lang="en" sz="1350">
                <a:solidFill>
                  <a:srgbClr val="292929"/>
                </a:solidFill>
                <a:highlight>
                  <a:srgbClr val="FFFFFF"/>
                </a:highlight>
                <a:latin typeface="Proxima Nova"/>
                <a:ea typeface="Proxima Nova"/>
                <a:cs typeface="Proxima Nova"/>
                <a:sym typeface="Proxima Nova"/>
              </a:rPr>
              <a:t>New platforms arrive on a far more regular basis to design for.</a:t>
            </a:r>
            <a:endParaRPr sz="1350">
              <a:solidFill>
                <a:srgbClr val="292929"/>
              </a:solidFill>
              <a:highlight>
                <a:srgbClr val="FFFFFF"/>
              </a:highlight>
              <a:latin typeface="Proxima Nova"/>
              <a:ea typeface="Proxima Nova"/>
              <a:cs typeface="Proxima Nova"/>
              <a:sym typeface="Proxima Nova"/>
            </a:endParaRPr>
          </a:p>
          <a:p>
            <a:pPr indent="-314325" lvl="0" marL="749300" rtl="0" algn="l">
              <a:lnSpc>
                <a:spcPct val="190909"/>
              </a:lnSpc>
              <a:spcBef>
                <a:spcPts val="0"/>
              </a:spcBef>
              <a:spcAft>
                <a:spcPts val="0"/>
              </a:spcAft>
              <a:buClr>
                <a:srgbClr val="292929"/>
              </a:buClr>
              <a:buSzPts val="1350"/>
              <a:buFont typeface="Proxima Nova"/>
              <a:buChar char="●"/>
            </a:pPr>
            <a:r>
              <a:rPr lang="en" sz="1350">
                <a:solidFill>
                  <a:srgbClr val="292929"/>
                </a:solidFill>
                <a:highlight>
                  <a:srgbClr val="FFFFFF"/>
                </a:highlight>
                <a:latin typeface="Proxima Nova"/>
                <a:ea typeface="Proxima Nova"/>
                <a:cs typeface="Proxima Nova"/>
                <a:sym typeface="Proxima Nova"/>
              </a:rPr>
              <a:t>Fiber is actually here.</a:t>
            </a:r>
            <a:endParaRPr sz="1350">
              <a:solidFill>
                <a:srgbClr val="292929"/>
              </a:solidFill>
              <a:highlight>
                <a:srgbClr val="FFFFFF"/>
              </a:highlight>
              <a:latin typeface="Proxima Nova"/>
              <a:ea typeface="Proxima Nova"/>
              <a:cs typeface="Proxima Nova"/>
              <a:sym typeface="Proxima Nova"/>
            </a:endParaRPr>
          </a:p>
          <a:p>
            <a:pPr indent="-314325" lvl="0" marL="749300" rtl="0" algn="l">
              <a:lnSpc>
                <a:spcPct val="190909"/>
              </a:lnSpc>
              <a:spcBef>
                <a:spcPts val="0"/>
              </a:spcBef>
              <a:spcAft>
                <a:spcPts val="0"/>
              </a:spcAft>
              <a:buClr>
                <a:srgbClr val="292929"/>
              </a:buClr>
              <a:buSzPts val="1350"/>
              <a:buFont typeface="Proxima Nova"/>
              <a:buChar char="●"/>
            </a:pPr>
            <a:r>
              <a:rPr lang="en" sz="1350">
                <a:solidFill>
                  <a:srgbClr val="292929"/>
                </a:solidFill>
                <a:highlight>
                  <a:srgbClr val="FFFFFF"/>
                </a:highlight>
                <a:latin typeface="Proxima Nova"/>
                <a:ea typeface="Proxima Nova"/>
                <a:cs typeface="Proxima Nova"/>
                <a:sym typeface="Proxima Nova"/>
              </a:rPr>
              <a:t>Clients will invest in great user experience.</a:t>
            </a:r>
            <a:endParaRPr sz="1350">
              <a:solidFill>
                <a:srgbClr val="292929"/>
              </a:solidFill>
              <a:highlight>
                <a:srgbClr val="FFFFFF"/>
              </a:highlight>
              <a:latin typeface="Proxima Nova"/>
              <a:ea typeface="Proxima Nova"/>
              <a:cs typeface="Proxima Nova"/>
              <a:sym typeface="Proxima Nova"/>
            </a:endParaRPr>
          </a:p>
          <a:p>
            <a:pPr indent="-314325" lvl="0" marL="749300" rtl="0" algn="l">
              <a:lnSpc>
                <a:spcPct val="190909"/>
              </a:lnSpc>
              <a:spcBef>
                <a:spcPts val="0"/>
              </a:spcBef>
              <a:spcAft>
                <a:spcPts val="0"/>
              </a:spcAft>
              <a:buClr>
                <a:srgbClr val="292929"/>
              </a:buClr>
              <a:buSzPts val="1350"/>
              <a:buFont typeface="Proxima Nova"/>
              <a:buChar char="●"/>
            </a:pPr>
            <a:r>
              <a:rPr lang="en" sz="1350">
                <a:solidFill>
                  <a:srgbClr val="292929"/>
                </a:solidFill>
                <a:highlight>
                  <a:srgbClr val="FFFFFF"/>
                </a:highlight>
                <a:latin typeface="Proxima Nova"/>
                <a:ea typeface="Proxima Nova"/>
                <a:cs typeface="Proxima Nova"/>
                <a:sym typeface="Proxima Nova"/>
              </a:rPr>
              <a:t>There is far more inspiration.</a:t>
            </a:r>
            <a:endParaRPr sz="1350">
              <a:solidFill>
                <a:srgbClr val="292929"/>
              </a:solidFill>
              <a:highlight>
                <a:srgbClr val="FFFFFF"/>
              </a:highlight>
              <a:latin typeface="Proxima Nova"/>
              <a:ea typeface="Proxima Nova"/>
              <a:cs typeface="Proxima Nova"/>
              <a:sym typeface="Proxima Nova"/>
            </a:endParaRPr>
          </a:p>
          <a:p>
            <a:pPr indent="-314325" lvl="0" marL="749300" rtl="0" algn="l">
              <a:lnSpc>
                <a:spcPct val="190909"/>
              </a:lnSpc>
              <a:spcBef>
                <a:spcPts val="0"/>
              </a:spcBef>
              <a:spcAft>
                <a:spcPts val="0"/>
              </a:spcAft>
              <a:buClr>
                <a:srgbClr val="292929"/>
              </a:buClr>
              <a:buSzPts val="1350"/>
              <a:buFont typeface="Proxima Nova"/>
              <a:buChar char="●"/>
            </a:pPr>
            <a:r>
              <a:rPr lang="en" sz="1350">
                <a:solidFill>
                  <a:srgbClr val="292929"/>
                </a:solidFill>
                <a:highlight>
                  <a:srgbClr val="FFFFFF"/>
                </a:highlight>
                <a:latin typeface="Proxima Nova"/>
                <a:ea typeface="Proxima Nova"/>
                <a:cs typeface="Proxima Nova"/>
                <a:sym typeface="Proxima Nova"/>
              </a:rPr>
              <a:t>Users are very susceptible to poor design experiences.</a:t>
            </a:r>
            <a:endParaRPr sz="1350">
              <a:solidFill>
                <a:srgbClr val="292929"/>
              </a:solidFill>
              <a:highlight>
                <a:srgbClr val="FFFFFF"/>
              </a:highlight>
              <a:latin typeface="Proxima Nova"/>
              <a:ea typeface="Proxima Nova"/>
              <a:cs typeface="Proxima Nova"/>
              <a:sym typeface="Proxima Nova"/>
            </a:endParaRPr>
          </a:p>
          <a:p>
            <a:pPr indent="-314325" lvl="0" marL="749300" rtl="0" algn="l">
              <a:lnSpc>
                <a:spcPct val="190909"/>
              </a:lnSpc>
              <a:spcBef>
                <a:spcPts val="0"/>
              </a:spcBef>
              <a:spcAft>
                <a:spcPts val="0"/>
              </a:spcAft>
              <a:buClr>
                <a:srgbClr val="292929"/>
              </a:buClr>
              <a:buSzPts val="1350"/>
              <a:buFont typeface="Proxima Nova"/>
              <a:buChar char="●"/>
            </a:pPr>
            <a:r>
              <a:rPr lang="en" sz="1350">
                <a:solidFill>
                  <a:srgbClr val="292929"/>
                </a:solidFill>
                <a:highlight>
                  <a:srgbClr val="FFFFFF"/>
                </a:highlight>
                <a:latin typeface="Proxima Nova"/>
                <a:ea typeface="Proxima Nova"/>
                <a:cs typeface="Proxima Nova"/>
                <a:sym typeface="Proxima Nova"/>
              </a:rPr>
              <a:t>Motion is not just cool it’s actually useable to improve an experience.</a:t>
            </a:r>
            <a:endParaRPr sz="1350">
              <a:solidFill>
                <a:srgbClr val="292929"/>
              </a:solidFill>
              <a:highlight>
                <a:srgbClr val="FFFFFF"/>
              </a:highlight>
              <a:latin typeface="Proxima Nova"/>
              <a:ea typeface="Proxima Nova"/>
              <a:cs typeface="Proxima Nova"/>
              <a:sym typeface="Proxima Nova"/>
            </a:endParaRPr>
          </a:p>
          <a:p>
            <a:pPr indent="0" lvl="0" marL="0" rtl="0" algn="l">
              <a:spcBef>
                <a:spcPts val="0"/>
              </a:spcBef>
              <a:spcAft>
                <a:spcPts val="1200"/>
              </a:spcAft>
              <a:buNone/>
            </a:pPr>
            <a:r>
              <a:t/>
            </a:r>
            <a:endParaRPr/>
          </a:p>
        </p:txBody>
      </p:sp>
      <p:pic>
        <p:nvPicPr>
          <p:cNvPr id="230" name="Google Shape;230;p37"/>
          <p:cNvPicPr preferRelativeResize="0"/>
          <p:nvPr/>
        </p:nvPicPr>
        <p:blipFill>
          <a:blip r:embed="rId3">
            <a:alphaModFix/>
          </a:blip>
          <a:stretch>
            <a:fillRect/>
          </a:stretch>
        </p:blipFill>
        <p:spPr>
          <a:xfrm>
            <a:off x="6464700" y="1622500"/>
            <a:ext cx="2559450" cy="255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to Pioneer Today ?</a:t>
            </a:r>
            <a:endParaRPr/>
          </a:p>
        </p:txBody>
      </p:sp>
      <p:sp>
        <p:nvSpPr>
          <p:cNvPr id="236" name="Google Shape;236;p3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330200" lvl="0" marL="749300" rtl="0" algn="l">
              <a:lnSpc>
                <a:spcPct val="218181"/>
              </a:lnSpc>
              <a:spcBef>
                <a:spcPts val="320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New platforms arrive on a far more regular basis to design for.</a:t>
            </a:r>
            <a:endParaRPr sz="1600">
              <a:solidFill>
                <a:srgbClr val="292929"/>
              </a:solidFill>
              <a:highlight>
                <a:srgbClr val="FFFFFF"/>
              </a:highlight>
              <a:latin typeface="Proxima Nova"/>
              <a:ea typeface="Proxima Nova"/>
              <a:cs typeface="Proxima Nova"/>
              <a:sym typeface="Proxima Nova"/>
            </a:endParaRPr>
          </a:p>
          <a:p>
            <a:pPr indent="-330200" lvl="0" marL="749300" rtl="0" algn="l">
              <a:lnSpc>
                <a:spcPct val="218181"/>
              </a:lnSpc>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Fiber is actually here.</a:t>
            </a:r>
            <a:endParaRPr sz="1600">
              <a:solidFill>
                <a:srgbClr val="292929"/>
              </a:solidFill>
              <a:highlight>
                <a:srgbClr val="FFFFFF"/>
              </a:highlight>
              <a:latin typeface="Proxima Nova"/>
              <a:ea typeface="Proxima Nova"/>
              <a:cs typeface="Proxima Nova"/>
              <a:sym typeface="Proxima Nova"/>
            </a:endParaRPr>
          </a:p>
          <a:p>
            <a:pPr indent="-330200" lvl="0" marL="749300" rtl="0" algn="l">
              <a:lnSpc>
                <a:spcPct val="218181"/>
              </a:lnSpc>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Clients will invest in great user experience.</a:t>
            </a:r>
            <a:endParaRPr sz="1600">
              <a:solidFill>
                <a:srgbClr val="292929"/>
              </a:solidFill>
              <a:highlight>
                <a:srgbClr val="FFFFFF"/>
              </a:highlight>
              <a:latin typeface="Proxima Nova"/>
              <a:ea typeface="Proxima Nova"/>
              <a:cs typeface="Proxima Nova"/>
              <a:sym typeface="Proxima Nova"/>
            </a:endParaRPr>
          </a:p>
          <a:p>
            <a:pPr indent="-330200" lvl="0" marL="749300" rtl="0" algn="l">
              <a:lnSpc>
                <a:spcPct val="218181"/>
              </a:lnSpc>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There is far more inspiration.</a:t>
            </a:r>
            <a:endParaRPr sz="1600">
              <a:solidFill>
                <a:srgbClr val="292929"/>
              </a:solidFill>
              <a:highlight>
                <a:srgbClr val="FFFFFF"/>
              </a:highlight>
              <a:latin typeface="Proxima Nova"/>
              <a:ea typeface="Proxima Nova"/>
              <a:cs typeface="Proxima Nova"/>
              <a:sym typeface="Proxima Nova"/>
            </a:endParaRPr>
          </a:p>
          <a:p>
            <a:pPr indent="-330200" lvl="0" marL="749300" rtl="0" algn="l">
              <a:lnSpc>
                <a:spcPct val="218181"/>
              </a:lnSpc>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Users are very susceptible to poor design experiences.</a:t>
            </a:r>
            <a:endParaRPr sz="1600">
              <a:solidFill>
                <a:srgbClr val="292929"/>
              </a:solidFill>
              <a:highlight>
                <a:srgbClr val="FFFFFF"/>
              </a:highlight>
              <a:latin typeface="Proxima Nova"/>
              <a:ea typeface="Proxima Nova"/>
              <a:cs typeface="Proxima Nova"/>
              <a:sym typeface="Proxima Nova"/>
            </a:endParaRPr>
          </a:p>
          <a:p>
            <a:pPr indent="-330200" lvl="0" marL="749300" rtl="0" algn="l">
              <a:lnSpc>
                <a:spcPct val="218181"/>
              </a:lnSpc>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Motion is not just cool it’s actually useable to improve an experience.</a:t>
            </a:r>
            <a:endParaRPr sz="1600">
              <a:solidFill>
                <a:srgbClr val="292929"/>
              </a:solidFill>
              <a:highlight>
                <a:srgbClr val="FFFFFF"/>
              </a:highlight>
              <a:latin typeface="Proxima Nova"/>
              <a:ea typeface="Proxima Nova"/>
              <a:cs typeface="Proxima Nova"/>
              <a:sym typeface="Proxima Nova"/>
            </a:endParaRPr>
          </a:p>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250450" y="168400"/>
            <a:ext cx="8520600" cy="3888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highlight>
                  <a:srgbClr val="FFFFFF"/>
                </a:highlight>
              </a:rPr>
              <a:t>“Pioneering is not just being first, it’s pushing the bar. A bar that’s not as high as it looks from the bottom. When you get closer to the top of your trade, it’s only then you truly realize how far we can go and how easy it was to get here.”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0"/>
          <p:cNvPicPr preferRelativeResize="0"/>
          <p:nvPr/>
        </p:nvPicPr>
        <p:blipFill>
          <a:blip r:embed="rId3">
            <a:alphaModFix/>
          </a:blip>
          <a:stretch>
            <a:fillRect/>
          </a:stretch>
        </p:blipFill>
        <p:spPr>
          <a:xfrm>
            <a:off x="2571075" y="666750"/>
            <a:ext cx="3810000" cy="381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Some Notable Contributions of Fantansy</a:t>
            </a:r>
            <a:endParaRPr/>
          </a:p>
        </p:txBody>
      </p:sp>
      <p:sp>
        <p:nvSpPr>
          <p:cNvPr id="76" name="Google Shape;76;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292929"/>
                </a:solidFill>
                <a:highlight>
                  <a:srgbClr val="FFFFFF"/>
                </a:highlight>
                <a:latin typeface="Proxima Nova"/>
                <a:ea typeface="Proxima Nova"/>
                <a:cs typeface="Proxima Nova"/>
                <a:sym typeface="Proxima Nova"/>
              </a:rPr>
              <a:t>1.	First video Embedded website</a:t>
            </a:r>
            <a:endParaRPr sz="1200">
              <a:solidFill>
                <a:srgbClr val="292929"/>
              </a:solidFill>
              <a:highlight>
                <a:srgbClr val="FFFFFF"/>
              </a:highlight>
              <a:latin typeface="Proxima Nova"/>
              <a:ea typeface="Proxima Nova"/>
              <a:cs typeface="Proxima Nova"/>
              <a:sym typeface="Proxima Nova"/>
            </a:endParaRPr>
          </a:p>
          <a:p>
            <a:pPr indent="0" lvl="0" marL="457200" rtl="0" algn="l">
              <a:spcBef>
                <a:spcPts val="1200"/>
              </a:spcBef>
              <a:spcAft>
                <a:spcPts val="0"/>
              </a:spcAft>
              <a:buNone/>
            </a:pPr>
            <a:r>
              <a:t/>
            </a:r>
            <a:endParaRPr sz="1200">
              <a:solidFill>
                <a:srgbClr val="292929"/>
              </a:solidFill>
              <a:highlight>
                <a:srgbClr val="FFFFFF"/>
              </a:highlight>
              <a:latin typeface="Proxima Nova"/>
              <a:ea typeface="Proxima Nova"/>
              <a:cs typeface="Proxima Nova"/>
              <a:sym typeface="Proxima Nova"/>
            </a:endParaRPr>
          </a:p>
          <a:p>
            <a:pPr indent="0" lvl="0" marL="457200" rtl="0" algn="l">
              <a:spcBef>
                <a:spcPts val="1200"/>
              </a:spcBef>
              <a:spcAft>
                <a:spcPts val="0"/>
              </a:spcAft>
              <a:buNone/>
            </a:pPr>
            <a:r>
              <a:t/>
            </a:r>
            <a:endParaRPr sz="1200">
              <a:solidFill>
                <a:srgbClr val="292929"/>
              </a:solidFill>
              <a:highlight>
                <a:srgbClr val="FFFFFF"/>
              </a:highlight>
              <a:latin typeface="Proxima Nova"/>
              <a:ea typeface="Proxima Nova"/>
              <a:cs typeface="Proxima Nova"/>
              <a:sym typeface="Proxima Nova"/>
            </a:endParaRPr>
          </a:p>
          <a:p>
            <a:pPr indent="0" lvl="0" marL="457200" rtl="0" algn="l">
              <a:spcBef>
                <a:spcPts val="1200"/>
              </a:spcBef>
              <a:spcAft>
                <a:spcPts val="0"/>
              </a:spcAft>
              <a:buNone/>
            </a:pPr>
            <a:r>
              <a:t/>
            </a:r>
            <a:endParaRPr sz="1200">
              <a:solidFill>
                <a:srgbClr val="292929"/>
              </a:solidFill>
              <a:highlight>
                <a:srgbClr val="FFFFFF"/>
              </a:highlight>
              <a:latin typeface="Proxima Nova"/>
              <a:ea typeface="Proxima Nova"/>
              <a:cs typeface="Proxima Nova"/>
              <a:sym typeface="Proxima Nova"/>
            </a:endParaRPr>
          </a:p>
          <a:p>
            <a:pPr indent="0" lvl="0" marL="457200" rtl="0" algn="l">
              <a:spcBef>
                <a:spcPts val="1200"/>
              </a:spcBef>
              <a:spcAft>
                <a:spcPts val="0"/>
              </a:spcAft>
              <a:buNone/>
            </a:pPr>
            <a:r>
              <a:t/>
            </a:r>
            <a:endParaRPr sz="1200">
              <a:solidFill>
                <a:srgbClr val="292929"/>
              </a:solidFill>
              <a:highlight>
                <a:srgbClr val="FFFFFF"/>
              </a:highlight>
              <a:latin typeface="Proxima Nova"/>
              <a:ea typeface="Proxima Nova"/>
              <a:cs typeface="Proxima Nova"/>
              <a:sym typeface="Proxima Nova"/>
            </a:endParaRPr>
          </a:p>
          <a:p>
            <a:pPr indent="0" lvl="0" marL="0" rtl="0" algn="l">
              <a:spcBef>
                <a:spcPts val="1200"/>
              </a:spcBef>
              <a:spcAft>
                <a:spcPts val="1200"/>
              </a:spcAft>
              <a:buNone/>
            </a:pPr>
            <a:r>
              <a:rPr lang="en" sz="1200">
                <a:solidFill>
                  <a:srgbClr val="292929"/>
                </a:solidFill>
                <a:highlight>
                  <a:srgbClr val="FFFFFF"/>
                </a:highlight>
                <a:latin typeface="Proxima Nova"/>
                <a:ea typeface="Proxima Nova"/>
                <a:cs typeface="Proxima Nova"/>
                <a:sym typeface="Proxima Nova"/>
              </a:rPr>
              <a:t>2.	Draggable Objects</a:t>
            </a:r>
            <a:endParaRPr sz="1200">
              <a:solidFill>
                <a:srgbClr val="292929"/>
              </a:solidFill>
              <a:highlight>
                <a:srgbClr val="FFFFFF"/>
              </a:highlight>
              <a:latin typeface="Proxima Nova"/>
              <a:ea typeface="Proxima Nova"/>
              <a:cs typeface="Proxima Nova"/>
              <a:sym typeface="Proxima Nova"/>
            </a:endParaRPr>
          </a:p>
        </p:txBody>
      </p:sp>
      <p:pic>
        <p:nvPicPr>
          <p:cNvPr id="77" name="Google Shape;77;p15"/>
          <p:cNvPicPr preferRelativeResize="0"/>
          <p:nvPr/>
        </p:nvPicPr>
        <p:blipFill>
          <a:blip r:embed="rId3">
            <a:alphaModFix/>
          </a:blip>
          <a:stretch>
            <a:fillRect/>
          </a:stretch>
        </p:blipFill>
        <p:spPr>
          <a:xfrm>
            <a:off x="3005900" y="1147226"/>
            <a:ext cx="3824151" cy="1721625"/>
          </a:xfrm>
          <a:prstGeom prst="rect">
            <a:avLst/>
          </a:prstGeom>
          <a:noFill/>
          <a:ln>
            <a:noFill/>
          </a:ln>
        </p:spPr>
      </p:pic>
      <p:pic>
        <p:nvPicPr>
          <p:cNvPr id="78" name="Google Shape;78;p15"/>
          <p:cNvPicPr preferRelativeResize="0"/>
          <p:nvPr/>
        </p:nvPicPr>
        <p:blipFill>
          <a:blip r:embed="rId4">
            <a:alphaModFix/>
          </a:blip>
          <a:stretch>
            <a:fillRect/>
          </a:stretch>
        </p:blipFill>
        <p:spPr>
          <a:xfrm>
            <a:off x="3005900" y="3003150"/>
            <a:ext cx="3741400" cy="1976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idx="1" type="body"/>
          </p:nvPr>
        </p:nvSpPr>
        <p:spPr>
          <a:xfrm>
            <a:off x="311700" y="448875"/>
            <a:ext cx="8520600" cy="4130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800">
                <a:latin typeface="Proxima Nova"/>
                <a:ea typeface="Proxima Nova"/>
                <a:cs typeface="Proxima Nova"/>
                <a:sym typeface="Proxima Nova"/>
              </a:rPr>
              <a:t>3.	3D Web Design                                                                                   </a:t>
            </a:r>
            <a:endParaRPr sz="4800">
              <a:latin typeface="Proxima Nova"/>
              <a:ea typeface="Proxima Nova"/>
              <a:cs typeface="Proxima Nova"/>
              <a:sym typeface="Proxima Nova"/>
            </a:endParaRPr>
          </a:p>
          <a:p>
            <a:pPr indent="0" lvl="0" marL="0" rtl="0" algn="l">
              <a:spcBef>
                <a:spcPts val="1200"/>
              </a:spcBef>
              <a:spcAft>
                <a:spcPts val="0"/>
              </a:spcAft>
              <a:buNone/>
            </a:pPr>
            <a:r>
              <a:t/>
            </a:r>
            <a:endParaRPr sz="4800">
              <a:latin typeface="Proxima Nova"/>
              <a:ea typeface="Proxima Nova"/>
              <a:cs typeface="Proxima Nova"/>
              <a:sym typeface="Proxima Nova"/>
            </a:endParaRPr>
          </a:p>
          <a:p>
            <a:pPr indent="0" lvl="0" marL="0" rtl="0" algn="l">
              <a:spcBef>
                <a:spcPts val="1200"/>
              </a:spcBef>
              <a:spcAft>
                <a:spcPts val="0"/>
              </a:spcAft>
              <a:buNone/>
            </a:pPr>
            <a:r>
              <a:t/>
            </a:r>
            <a:endParaRPr sz="4800">
              <a:latin typeface="Proxima Nova"/>
              <a:ea typeface="Proxima Nova"/>
              <a:cs typeface="Proxima Nova"/>
              <a:sym typeface="Proxima Nova"/>
            </a:endParaRPr>
          </a:p>
          <a:p>
            <a:pPr indent="0" lvl="0" marL="0" rtl="0" algn="l">
              <a:spcBef>
                <a:spcPts val="1200"/>
              </a:spcBef>
              <a:spcAft>
                <a:spcPts val="0"/>
              </a:spcAft>
              <a:buNone/>
            </a:pPr>
            <a:r>
              <a:t/>
            </a:r>
            <a:endParaRPr sz="4800">
              <a:latin typeface="Proxima Nova"/>
              <a:ea typeface="Proxima Nova"/>
              <a:cs typeface="Proxima Nova"/>
              <a:sym typeface="Proxima Nova"/>
            </a:endParaRPr>
          </a:p>
          <a:p>
            <a:pPr indent="0" lvl="0" marL="0" rtl="0" algn="l">
              <a:spcBef>
                <a:spcPts val="1200"/>
              </a:spcBef>
              <a:spcAft>
                <a:spcPts val="0"/>
              </a:spcAft>
              <a:buNone/>
            </a:pPr>
            <a:r>
              <a:t/>
            </a:r>
            <a:endParaRPr sz="4800">
              <a:latin typeface="Proxima Nova"/>
              <a:ea typeface="Proxima Nova"/>
              <a:cs typeface="Proxima Nova"/>
              <a:sym typeface="Proxima Nova"/>
            </a:endParaRPr>
          </a:p>
          <a:p>
            <a:pPr indent="0" lvl="0" marL="0" rtl="0" algn="l">
              <a:spcBef>
                <a:spcPts val="1200"/>
              </a:spcBef>
              <a:spcAft>
                <a:spcPts val="0"/>
              </a:spcAft>
              <a:buNone/>
            </a:pPr>
            <a:r>
              <a:t/>
            </a:r>
            <a:endParaRPr sz="4800">
              <a:latin typeface="Proxima Nova"/>
              <a:ea typeface="Proxima Nova"/>
              <a:cs typeface="Proxima Nova"/>
              <a:sym typeface="Proxima Nova"/>
            </a:endParaRPr>
          </a:p>
          <a:p>
            <a:pPr indent="0" lvl="0" marL="0" rtl="0" algn="l">
              <a:spcBef>
                <a:spcPts val="1200"/>
              </a:spcBef>
              <a:spcAft>
                <a:spcPts val="0"/>
              </a:spcAft>
              <a:buNone/>
            </a:pPr>
            <a:r>
              <a:t/>
            </a:r>
            <a:endParaRPr sz="4800">
              <a:latin typeface="Proxima Nova"/>
              <a:ea typeface="Proxima Nova"/>
              <a:cs typeface="Proxima Nova"/>
              <a:sym typeface="Proxima Nova"/>
            </a:endParaRPr>
          </a:p>
          <a:p>
            <a:pPr indent="0" lvl="0" marL="0" rtl="0" algn="l">
              <a:spcBef>
                <a:spcPts val="1200"/>
              </a:spcBef>
              <a:spcAft>
                <a:spcPts val="0"/>
              </a:spcAft>
              <a:buNone/>
            </a:pPr>
            <a:r>
              <a:rPr lang="en" sz="4800">
                <a:latin typeface="Proxima Nova"/>
                <a:ea typeface="Proxima Nova"/>
                <a:cs typeface="Proxima Nova"/>
                <a:sym typeface="Proxima Nova"/>
              </a:rPr>
              <a:t>4.	SuperMenus</a:t>
            </a:r>
            <a:endParaRPr sz="4800">
              <a:latin typeface="Proxima Nova"/>
              <a:ea typeface="Proxima Nova"/>
              <a:cs typeface="Proxima Nova"/>
              <a:sym typeface="Proxima Nova"/>
            </a:endParaRPr>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84" name="Google Shape;84;p16"/>
          <p:cNvPicPr preferRelativeResize="0"/>
          <p:nvPr/>
        </p:nvPicPr>
        <p:blipFill rotWithShape="1">
          <a:blip r:embed="rId3">
            <a:alphaModFix/>
          </a:blip>
          <a:srcRect b="9471" l="5027" r="11590" t="15828"/>
          <a:stretch/>
        </p:blipFill>
        <p:spPr>
          <a:xfrm>
            <a:off x="3239375" y="640625"/>
            <a:ext cx="2665250" cy="1790825"/>
          </a:xfrm>
          <a:prstGeom prst="rect">
            <a:avLst/>
          </a:prstGeom>
          <a:noFill/>
          <a:ln>
            <a:noFill/>
          </a:ln>
        </p:spPr>
      </p:pic>
      <p:pic>
        <p:nvPicPr>
          <p:cNvPr id="85" name="Google Shape;85;p16"/>
          <p:cNvPicPr preferRelativeResize="0"/>
          <p:nvPr/>
        </p:nvPicPr>
        <p:blipFill>
          <a:blip r:embed="rId4">
            <a:alphaModFix/>
          </a:blip>
          <a:stretch>
            <a:fillRect/>
          </a:stretch>
        </p:blipFill>
        <p:spPr>
          <a:xfrm>
            <a:off x="3239375" y="2753250"/>
            <a:ext cx="3143474" cy="2137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249550" y="315225"/>
            <a:ext cx="4947300" cy="572700"/>
          </a:xfrm>
          <a:prstGeom prst="rect">
            <a:avLst/>
          </a:prstGeom>
        </p:spPr>
        <p:txBody>
          <a:bodyPr anchorCtr="0" anchor="b" bIns="91425" lIns="91425" spcFirstLastPara="1" rIns="91425" wrap="square" tIns="91425">
            <a:normAutofit fontScale="90000"/>
          </a:bodyPr>
          <a:lstStyle/>
          <a:p>
            <a:pPr indent="0" lvl="0" marL="0" rtl="0" algn="l">
              <a:lnSpc>
                <a:spcPct val="123529"/>
              </a:lnSpc>
              <a:spcBef>
                <a:spcPts val="2900"/>
              </a:spcBef>
              <a:spcAft>
                <a:spcPts val="0"/>
              </a:spcAft>
              <a:buClr>
                <a:schemeClr val="dk1"/>
              </a:buClr>
              <a:buSzPct val="26190"/>
              <a:buFont typeface="Arial"/>
              <a:buNone/>
            </a:pPr>
            <a:r>
              <a:rPr lang="en"/>
              <a:t>Pioneering moments</a:t>
            </a:r>
            <a:endParaRPr/>
          </a:p>
        </p:txBody>
      </p:sp>
      <p:sp>
        <p:nvSpPr>
          <p:cNvPr id="91" name="Google Shape;91;p17"/>
          <p:cNvSpPr txBox="1"/>
          <p:nvPr>
            <p:ph idx="1" type="body"/>
          </p:nvPr>
        </p:nvSpPr>
        <p:spPr>
          <a:xfrm>
            <a:off x="187450" y="887925"/>
            <a:ext cx="5071500" cy="42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292929"/>
                </a:solidFill>
                <a:highlight>
                  <a:srgbClr val="FFFFFF"/>
                </a:highlight>
                <a:latin typeface="Proxima Nova"/>
                <a:ea typeface="Proxima Nova"/>
                <a:cs typeface="Proxima Nova"/>
                <a:sym typeface="Proxima Nova"/>
              </a:rPr>
              <a:t>First Onboarding: </a:t>
            </a:r>
            <a:r>
              <a:rPr lang="en" sz="1600">
                <a:solidFill>
                  <a:srgbClr val="292929"/>
                </a:solidFill>
                <a:highlight>
                  <a:srgbClr val="FFFFFF"/>
                </a:highlight>
                <a:latin typeface="Proxima Nova"/>
                <a:ea typeface="Proxima Nova"/>
                <a:cs typeface="Proxima Nova"/>
                <a:sym typeface="Proxima Nova"/>
              </a:rPr>
              <a:t>This was the first onboarding of it’s kind for an online experience in 2000 for Starbreeze.</a:t>
            </a:r>
            <a:endParaRPr sz="1600">
              <a:solidFill>
                <a:srgbClr val="292929"/>
              </a:solidFill>
              <a:highlight>
                <a:srgbClr val="FFFFFF"/>
              </a:highlight>
              <a:latin typeface="Proxima Nova"/>
              <a:ea typeface="Proxima Nova"/>
              <a:cs typeface="Proxima Nova"/>
              <a:sym typeface="Proxima Nova"/>
            </a:endParaRPr>
          </a:p>
          <a:p>
            <a:pPr indent="0" lvl="0" marL="0" rtl="0" algn="l">
              <a:spcBef>
                <a:spcPts val="1200"/>
              </a:spcBef>
              <a:spcAft>
                <a:spcPts val="0"/>
              </a:spcAft>
              <a:buNone/>
            </a:pPr>
            <a:r>
              <a:rPr lang="en" sz="1600">
                <a:solidFill>
                  <a:srgbClr val="292929"/>
                </a:solidFill>
                <a:highlight>
                  <a:srgbClr val="FFFFFF"/>
                </a:highlight>
                <a:latin typeface="Proxima Nova"/>
                <a:ea typeface="Proxima Nova"/>
                <a:cs typeface="Proxima Nova"/>
                <a:sym typeface="Proxima Nova"/>
              </a:rPr>
              <a:t>Main Menu </a:t>
            </a:r>
            <a:r>
              <a:rPr b="1" lang="en" sz="1600">
                <a:solidFill>
                  <a:srgbClr val="292929"/>
                </a:solidFill>
                <a:highlight>
                  <a:srgbClr val="FFFFFF"/>
                </a:highlight>
                <a:latin typeface="Proxima Nova"/>
                <a:ea typeface="Proxima Nova"/>
                <a:cs typeface="Proxima Nova"/>
                <a:sym typeface="Proxima Nova"/>
              </a:rPr>
              <a:t>divided</a:t>
            </a:r>
            <a:r>
              <a:rPr lang="en" sz="1600">
                <a:solidFill>
                  <a:srgbClr val="292929"/>
                </a:solidFill>
                <a:highlight>
                  <a:srgbClr val="FFFFFF"/>
                </a:highlight>
                <a:latin typeface="Proxima Nova"/>
                <a:ea typeface="Proxima Nova"/>
                <a:cs typeface="Proxima Nova"/>
                <a:sym typeface="Proxima Nova"/>
              </a:rPr>
              <a:t> into Sections: </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1200"/>
              </a:spcBef>
              <a:spcAft>
                <a:spcPts val="0"/>
              </a:spcAft>
              <a:buClr>
                <a:srgbClr val="292929"/>
              </a:buClr>
              <a:buSzPts val="1600"/>
              <a:buFont typeface="Proxima Nova"/>
              <a:buAutoNum type="arabicPeriod"/>
            </a:pPr>
            <a:r>
              <a:rPr lang="en" sz="1600">
                <a:solidFill>
                  <a:srgbClr val="292929"/>
                </a:solidFill>
                <a:highlight>
                  <a:srgbClr val="FFFFFF"/>
                </a:highlight>
                <a:latin typeface="Proxima Nova Semibold"/>
                <a:ea typeface="Proxima Nova Semibold"/>
                <a:cs typeface="Proxima Nova Semibold"/>
                <a:sym typeface="Proxima Nova Semibold"/>
              </a:rPr>
              <a:t>Starbreeze</a:t>
            </a:r>
            <a:r>
              <a:rPr lang="en" sz="1600">
                <a:solidFill>
                  <a:srgbClr val="292929"/>
                </a:solidFill>
                <a:highlight>
                  <a:srgbClr val="FFFFFF"/>
                </a:highlight>
                <a:latin typeface="Proxima Nova"/>
                <a:ea typeface="Proxima Nova"/>
                <a:cs typeface="Proxima Nova"/>
                <a:sym typeface="Proxima Nova"/>
              </a:rPr>
              <a:t> - tells all about Starbreeze Studios</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292929"/>
              </a:buClr>
              <a:buSzPts val="1600"/>
              <a:buFont typeface="Proxima Nova"/>
              <a:buAutoNum type="arabicPeriod"/>
            </a:pPr>
            <a:r>
              <a:rPr lang="en" sz="1600">
                <a:solidFill>
                  <a:srgbClr val="292929"/>
                </a:solidFill>
                <a:highlight>
                  <a:srgbClr val="FFFFFF"/>
                </a:highlight>
                <a:latin typeface="Proxima Nova Semibold"/>
                <a:ea typeface="Proxima Nova Semibold"/>
                <a:cs typeface="Proxima Nova Semibold"/>
                <a:sym typeface="Proxima Nova Semibold"/>
              </a:rPr>
              <a:t>Enclave</a:t>
            </a:r>
            <a:r>
              <a:rPr lang="en" sz="1600">
                <a:solidFill>
                  <a:srgbClr val="292929"/>
                </a:solidFill>
                <a:highlight>
                  <a:srgbClr val="FFFFFF"/>
                </a:highlight>
                <a:latin typeface="Proxima Nova"/>
                <a:ea typeface="Proxima Nova"/>
                <a:cs typeface="Proxima Nova"/>
                <a:sym typeface="Proxima Nova"/>
              </a:rPr>
              <a:t> - exclusive insights about Enclave</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292929"/>
              </a:buClr>
              <a:buSzPts val="1600"/>
              <a:buFont typeface="Proxima Nova"/>
              <a:buAutoNum type="arabicPeriod"/>
            </a:pPr>
            <a:r>
              <a:rPr lang="en" sz="1600">
                <a:solidFill>
                  <a:srgbClr val="292929"/>
                </a:solidFill>
                <a:highlight>
                  <a:srgbClr val="FFFFFF"/>
                </a:highlight>
                <a:latin typeface="Proxima Nova Semibold"/>
                <a:ea typeface="Proxima Nova Semibold"/>
                <a:cs typeface="Proxima Nova Semibold"/>
                <a:sym typeface="Proxima Nova Semibold"/>
              </a:rPr>
              <a:t>Epsilon</a:t>
            </a:r>
            <a:r>
              <a:rPr lang="en" sz="1600">
                <a:solidFill>
                  <a:srgbClr val="292929"/>
                </a:solidFill>
                <a:highlight>
                  <a:srgbClr val="FFFFFF"/>
                </a:highlight>
                <a:latin typeface="Proxima Nova"/>
                <a:ea typeface="Proxima Nova"/>
                <a:cs typeface="Proxima Nova"/>
                <a:sym typeface="Proxima Nova"/>
              </a:rPr>
              <a:t> - previews and information about game called Epsilon Conflict</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292929"/>
              </a:buClr>
              <a:buSzPts val="1600"/>
              <a:buFont typeface="Proxima Nova"/>
              <a:buAutoNum type="arabicPeriod"/>
            </a:pPr>
            <a:r>
              <a:rPr lang="en" sz="1600">
                <a:solidFill>
                  <a:srgbClr val="292929"/>
                </a:solidFill>
                <a:highlight>
                  <a:srgbClr val="FFFFFF"/>
                </a:highlight>
                <a:latin typeface="Proxima Nova Semibold"/>
                <a:ea typeface="Proxima Nova Semibold"/>
                <a:cs typeface="Proxima Nova Semibold"/>
                <a:sym typeface="Proxima Nova Semibold"/>
              </a:rPr>
              <a:t>Download </a:t>
            </a:r>
            <a:r>
              <a:rPr lang="en" sz="1600">
                <a:solidFill>
                  <a:srgbClr val="292929"/>
                </a:solidFill>
                <a:highlight>
                  <a:srgbClr val="FFFFFF"/>
                </a:highlight>
                <a:latin typeface="Proxima Nova"/>
                <a:ea typeface="Proxima Nova"/>
                <a:cs typeface="Proxima Nova"/>
                <a:sym typeface="Proxima Nova"/>
              </a:rPr>
              <a:t>- to download funny and </a:t>
            </a:r>
            <a:r>
              <a:rPr lang="en" sz="1600">
                <a:solidFill>
                  <a:srgbClr val="292929"/>
                </a:solidFill>
                <a:highlight>
                  <a:srgbClr val="FFFFFF"/>
                </a:highlight>
                <a:latin typeface="Proxima Nova"/>
                <a:ea typeface="Proxima Nova"/>
                <a:cs typeface="Proxima Nova"/>
                <a:sym typeface="Proxima Nova"/>
              </a:rPr>
              <a:t>useful</a:t>
            </a:r>
            <a:r>
              <a:rPr lang="en" sz="1600">
                <a:solidFill>
                  <a:srgbClr val="292929"/>
                </a:solidFill>
                <a:highlight>
                  <a:srgbClr val="FFFFFF"/>
                </a:highlight>
                <a:latin typeface="Proxima Nova"/>
                <a:ea typeface="Proxima Nova"/>
                <a:cs typeface="Proxima Nova"/>
                <a:sym typeface="Proxima Nova"/>
              </a:rPr>
              <a:t> demos and drivers</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292929"/>
              </a:buClr>
              <a:buSzPts val="1600"/>
              <a:buFont typeface="Proxima Nova"/>
              <a:buAutoNum type="arabicPeriod"/>
            </a:pPr>
            <a:r>
              <a:rPr lang="en" sz="1600">
                <a:solidFill>
                  <a:srgbClr val="292929"/>
                </a:solidFill>
                <a:highlight>
                  <a:srgbClr val="FFFFFF"/>
                </a:highlight>
                <a:latin typeface="Proxima Nova Semibold"/>
                <a:ea typeface="Proxima Nova Semibold"/>
                <a:cs typeface="Proxima Nova Semibold"/>
                <a:sym typeface="Proxima Nova Semibold"/>
              </a:rPr>
              <a:t>Vault 1 &amp; Vault 2</a:t>
            </a:r>
            <a:r>
              <a:rPr lang="en" sz="1600">
                <a:solidFill>
                  <a:srgbClr val="292929"/>
                </a:solidFill>
                <a:highlight>
                  <a:srgbClr val="FFFFFF"/>
                </a:highlight>
                <a:latin typeface="Proxima Nova"/>
                <a:ea typeface="Proxima Nova"/>
                <a:cs typeface="Proxima Nova"/>
                <a:sym typeface="Proxima Nova"/>
              </a:rPr>
              <a:t> - setoff for future games</a:t>
            </a:r>
            <a:endParaRPr sz="1600">
              <a:solidFill>
                <a:srgbClr val="292929"/>
              </a:solidFill>
              <a:highlight>
                <a:srgbClr val="FFFFFF"/>
              </a:highlight>
              <a:latin typeface="Proxima Nova"/>
              <a:ea typeface="Proxima Nova"/>
              <a:cs typeface="Proxima Nova"/>
              <a:sym typeface="Proxima Nova"/>
            </a:endParaRPr>
          </a:p>
          <a:p>
            <a:pPr indent="0" lvl="0" marL="0" rtl="0" algn="l">
              <a:spcBef>
                <a:spcPts val="1200"/>
              </a:spcBef>
              <a:spcAft>
                <a:spcPts val="1200"/>
              </a:spcAft>
              <a:buNone/>
            </a:pPr>
            <a:r>
              <a:rPr lang="en" sz="1600">
                <a:solidFill>
                  <a:srgbClr val="292929"/>
                </a:solidFill>
                <a:highlight>
                  <a:srgbClr val="FFFFFF"/>
                </a:highlight>
                <a:latin typeface="Proxima Nova"/>
                <a:ea typeface="Proxima Nova"/>
                <a:cs typeface="Proxima Nova"/>
                <a:sym typeface="Proxima Nova"/>
              </a:rPr>
              <a:t>There are also a few </a:t>
            </a:r>
            <a:r>
              <a:rPr b="1" lang="en" sz="1600">
                <a:solidFill>
                  <a:srgbClr val="292929"/>
                </a:solidFill>
                <a:highlight>
                  <a:srgbClr val="FFFFFF"/>
                </a:highlight>
                <a:latin typeface="Proxima Nova"/>
                <a:ea typeface="Proxima Nova"/>
                <a:cs typeface="Proxima Nova"/>
                <a:sym typeface="Proxima Nova"/>
              </a:rPr>
              <a:t>Browser type buttons</a:t>
            </a:r>
            <a:r>
              <a:rPr lang="en" sz="1600">
                <a:solidFill>
                  <a:srgbClr val="292929"/>
                </a:solidFill>
                <a:highlight>
                  <a:srgbClr val="FFFFFF"/>
                </a:highlight>
                <a:latin typeface="Proxima Nova"/>
                <a:ea typeface="Proxima Nova"/>
                <a:cs typeface="Proxima Nova"/>
                <a:sym typeface="Proxima Nova"/>
              </a:rPr>
              <a:t> to </a:t>
            </a:r>
            <a:r>
              <a:rPr b="1" lang="en" sz="1600">
                <a:solidFill>
                  <a:srgbClr val="292929"/>
                </a:solidFill>
                <a:highlight>
                  <a:srgbClr val="FFFFFF"/>
                </a:highlight>
                <a:latin typeface="Proxima Nova"/>
                <a:ea typeface="Proxima Nova"/>
                <a:cs typeface="Proxima Nova"/>
                <a:sym typeface="Proxima Nova"/>
              </a:rPr>
              <a:t>navigate </a:t>
            </a:r>
            <a:r>
              <a:rPr lang="en" sz="1600">
                <a:solidFill>
                  <a:srgbClr val="292929"/>
                </a:solidFill>
                <a:highlight>
                  <a:srgbClr val="FFFFFF"/>
                </a:highlight>
                <a:latin typeface="Proxima Nova"/>
                <a:ea typeface="Proxima Nova"/>
                <a:cs typeface="Proxima Nova"/>
                <a:sym typeface="Proxima Nova"/>
              </a:rPr>
              <a:t>on the site.</a:t>
            </a:r>
            <a:endParaRPr sz="1600">
              <a:solidFill>
                <a:srgbClr val="292929"/>
              </a:solidFill>
              <a:highlight>
                <a:srgbClr val="FFFFFF"/>
              </a:highlight>
              <a:latin typeface="Proxima Nova"/>
              <a:ea typeface="Proxima Nova"/>
              <a:cs typeface="Proxima Nova"/>
              <a:sym typeface="Proxima Nova"/>
            </a:endParaRPr>
          </a:p>
        </p:txBody>
      </p:sp>
      <p:sp>
        <p:nvSpPr>
          <p:cNvPr id="92" name="Google Shape;92;p17"/>
          <p:cNvSpPr txBox="1"/>
          <p:nvPr/>
        </p:nvSpPr>
        <p:spPr>
          <a:xfrm>
            <a:off x="6330325" y="4703625"/>
            <a:ext cx="16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a:t>
            </a:r>
            <a:r>
              <a:rPr lang="en">
                <a:latin typeface="Proxima Nova"/>
                <a:ea typeface="Proxima Nova"/>
                <a:cs typeface="Proxima Nova"/>
                <a:sym typeface="Proxima Nova"/>
              </a:rPr>
              <a:t>our of Website</a:t>
            </a:r>
            <a:endParaRPr>
              <a:latin typeface="Proxima Nova"/>
              <a:ea typeface="Proxima Nova"/>
              <a:cs typeface="Proxima Nova"/>
              <a:sym typeface="Proxima Nova"/>
            </a:endParaRPr>
          </a:p>
        </p:txBody>
      </p:sp>
      <p:pic>
        <p:nvPicPr>
          <p:cNvPr id="93" name="Google Shape;93;p17"/>
          <p:cNvPicPr preferRelativeResize="0"/>
          <p:nvPr/>
        </p:nvPicPr>
        <p:blipFill>
          <a:blip r:embed="rId3">
            <a:alphaModFix/>
          </a:blip>
          <a:stretch>
            <a:fillRect/>
          </a:stretch>
        </p:blipFill>
        <p:spPr>
          <a:xfrm>
            <a:off x="5416175" y="188250"/>
            <a:ext cx="3472000" cy="451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idx="1" type="body"/>
          </p:nvPr>
        </p:nvSpPr>
        <p:spPr>
          <a:xfrm>
            <a:off x="0" y="0"/>
            <a:ext cx="9077700" cy="168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750">
                <a:solidFill>
                  <a:srgbClr val="292929"/>
                </a:solidFill>
                <a:highlight>
                  <a:srgbClr val="FFFFFF"/>
                </a:highlight>
                <a:latin typeface="Economica"/>
                <a:ea typeface="Economica"/>
                <a:cs typeface="Economica"/>
                <a:sym typeface="Economica"/>
              </a:rPr>
              <a:t>First Smart Loading System: </a:t>
            </a:r>
            <a:endParaRPr b="1" sz="3750">
              <a:solidFill>
                <a:srgbClr val="292929"/>
              </a:solidFill>
              <a:highlight>
                <a:srgbClr val="FFFFFF"/>
              </a:highlight>
              <a:latin typeface="Economica"/>
              <a:ea typeface="Economica"/>
              <a:cs typeface="Economica"/>
              <a:sym typeface="Economica"/>
            </a:endParaRPr>
          </a:p>
          <a:p>
            <a:pPr indent="-330200" lvl="0" marL="457200" rtl="0" algn="l">
              <a:spcBef>
                <a:spcPts val="1200"/>
              </a:spcBef>
              <a:spcAft>
                <a:spcPts val="0"/>
              </a:spcAft>
              <a:buClr>
                <a:srgbClr val="292929"/>
              </a:buClr>
              <a:buSzPts val="1600"/>
              <a:buFont typeface="Georgia"/>
              <a:buChar char="●"/>
            </a:pPr>
            <a:r>
              <a:rPr lang="en" sz="1600">
                <a:solidFill>
                  <a:srgbClr val="292929"/>
                </a:solidFill>
                <a:highlight>
                  <a:srgbClr val="FFFFFF"/>
                </a:highlight>
                <a:latin typeface="Proxima Nova"/>
                <a:ea typeface="Proxima Nova"/>
                <a:cs typeface="Proxima Nova"/>
                <a:sym typeface="Proxima Nova"/>
              </a:rPr>
              <a:t>Flash websites came with a </a:t>
            </a:r>
            <a:r>
              <a:rPr b="1" lang="en" sz="1600">
                <a:solidFill>
                  <a:srgbClr val="292929"/>
                </a:solidFill>
                <a:highlight>
                  <a:srgbClr val="FFFFFF"/>
                </a:highlight>
                <a:latin typeface="Proxima Nova"/>
                <a:ea typeface="Proxima Nova"/>
                <a:cs typeface="Proxima Nova"/>
                <a:sym typeface="Proxima Nova"/>
              </a:rPr>
              <a:t>heavy file size penalty</a:t>
            </a:r>
            <a:r>
              <a:rPr lang="en" sz="1600">
                <a:solidFill>
                  <a:srgbClr val="292929"/>
                </a:solidFill>
                <a:highlight>
                  <a:srgbClr val="FFFFFF"/>
                </a:highlight>
                <a:latin typeface="Proxima Nova"/>
                <a:ea typeface="Proxima Nova"/>
                <a:cs typeface="Proxima Nova"/>
                <a:sym typeface="Proxima Nova"/>
              </a:rPr>
              <a:t>. </a:t>
            </a:r>
            <a:endParaRPr sz="1600">
              <a:solidFill>
                <a:srgbClr val="292929"/>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Proxima Nova"/>
                <a:ea typeface="Proxima Nova"/>
                <a:cs typeface="Proxima Nova"/>
                <a:sym typeface="Proxima Nova"/>
              </a:rPr>
              <a:t>They also came with </a:t>
            </a:r>
            <a:r>
              <a:rPr b="1" lang="en" sz="1600">
                <a:solidFill>
                  <a:srgbClr val="292929"/>
                </a:solidFill>
                <a:highlight>
                  <a:srgbClr val="FFFFFF"/>
                </a:highlight>
                <a:latin typeface="Proxima Nova"/>
                <a:ea typeface="Proxima Nova"/>
                <a:cs typeface="Proxima Nova"/>
                <a:sym typeface="Proxima Nova"/>
              </a:rPr>
              <a:t>poor animation playback</a:t>
            </a:r>
            <a:r>
              <a:rPr lang="en" sz="1600">
                <a:solidFill>
                  <a:srgbClr val="292929"/>
                </a:solidFill>
                <a:highlight>
                  <a:srgbClr val="FFFFFF"/>
                </a:highlight>
                <a:latin typeface="Proxima Nova"/>
                <a:ea typeface="Proxima Nova"/>
                <a:cs typeface="Proxima Nova"/>
                <a:sym typeface="Proxima Nova"/>
              </a:rPr>
              <a:t> if larger animations were not pre-cached.</a:t>
            </a:r>
            <a:endParaRPr sz="1600">
              <a:latin typeface="Proxima Nova"/>
              <a:ea typeface="Proxima Nova"/>
              <a:cs typeface="Proxima Nova"/>
              <a:sym typeface="Proxima Nova"/>
            </a:endParaRPr>
          </a:p>
        </p:txBody>
      </p:sp>
      <p:sp>
        <p:nvSpPr>
          <p:cNvPr id="99" name="Google Shape;99;p18"/>
          <p:cNvSpPr txBox="1"/>
          <p:nvPr/>
        </p:nvSpPr>
        <p:spPr>
          <a:xfrm>
            <a:off x="0" y="1433800"/>
            <a:ext cx="60945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Proxima Nova"/>
                <a:ea typeface="Proxima Nova"/>
                <a:cs typeface="Proxima Nova"/>
                <a:sym typeface="Proxima Nova"/>
              </a:rPr>
              <a:t>Fantasy </a:t>
            </a:r>
            <a:r>
              <a:rPr b="1" lang="en" sz="1600">
                <a:solidFill>
                  <a:srgbClr val="292929"/>
                </a:solidFill>
                <a:highlight>
                  <a:srgbClr val="FFFFFF"/>
                </a:highlight>
                <a:latin typeface="Proxima Nova"/>
                <a:ea typeface="Proxima Nova"/>
                <a:cs typeface="Proxima Nova"/>
                <a:sym typeface="Proxima Nova"/>
              </a:rPr>
              <a:t>created smart loading systems</a:t>
            </a:r>
            <a:r>
              <a:rPr lang="en" sz="1600">
                <a:solidFill>
                  <a:srgbClr val="292929"/>
                </a:solidFill>
                <a:highlight>
                  <a:srgbClr val="FFFFFF"/>
                </a:highlight>
                <a:latin typeface="Proxima Nova"/>
                <a:ea typeface="Proxima Nova"/>
                <a:cs typeface="Proxima Nova"/>
                <a:sym typeface="Proxima Nova"/>
              </a:rPr>
              <a:t> to dramatically speed up the experience. </a:t>
            </a:r>
            <a:endParaRPr sz="1600">
              <a:solidFill>
                <a:srgbClr val="292929"/>
              </a:solidFill>
              <a:highlight>
                <a:srgbClr val="FFFFFF"/>
              </a:highlight>
              <a:latin typeface="Proxima Nova"/>
              <a:ea typeface="Proxima Nova"/>
              <a:cs typeface="Proxima Nova"/>
              <a:sym typeface="Proxima Nova"/>
            </a:endParaRPr>
          </a:p>
          <a:p>
            <a:pPr indent="-330200" lvl="0" marL="457200" rtl="0" algn="l">
              <a:lnSpc>
                <a:spcPct val="115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Proxima Nova"/>
                <a:ea typeface="Proxima Nova"/>
                <a:cs typeface="Proxima Nova"/>
                <a:sym typeface="Proxima Nova"/>
              </a:rPr>
              <a:t>They included loading the shell only of the website which would typically have an instant load, followed by a </a:t>
            </a:r>
            <a:r>
              <a:rPr b="1" lang="en" sz="1600">
                <a:solidFill>
                  <a:srgbClr val="292929"/>
                </a:solidFill>
                <a:highlight>
                  <a:srgbClr val="FFFFFF"/>
                </a:highlight>
                <a:latin typeface="Proxima Nova"/>
                <a:ea typeface="Proxima Nova"/>
                <a:cs typeface="Proxima Nova"/>
                <a:sym typeface="Proxima Nova"/>
              </a:rPr>
              <a:t>priority preloading system</a:t>
            </a:r>
            <a:r>
              <a:rPr lang="en" sz="1600">
                <a:solidFill>
                  <a:srgbClr val="292929"/>
                </a:solidFill>
                <a:highlight>
                  <a:srgbClr val="FFFFFF"/>
                </a:highlight>
                <a:latin typeface="Proxima Nova"/>
                <a:ea typeface="Proxima Nova"/>
                <a:cs typeface="Proxima Nova"/>
                <a:sym typeface="Proxima Nova"/>
              </a:rPr>
              <a:t> that would load components in as we predicted which sections the user would travel to next.</a:t>
            </a:r>
            <a:endParaRPr sz="1600">
              <a:solidFill>
                <a:srgbClr val="292929"/>
              </a:solidFill>
              <a:highlight>
                <a:srgbClr val="FFFFFF"/>
              </a:highlight>
              <a:latin typeface="Proxima Nova"/>
              <a:ea typeface="Proxima Nova"/>
              <a:cs typeface="Proxima Nova"/>
              <a:sym typeface="Proxima Nova"/>
            </a:endParaRPr>
          </a:p>
          <a:p>
            <a:pPr indent="-330200" lvl="0" marL="457200" rtl="0" algn="l">
              <a:lnSpc>
                <a:spcPct val="115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Proxima Nova"/>
                <a:ea typeface="Proxima Nova"/>
                <a:cs typeface="Proxima Nova"/>
                <a:sym typeface="Proxima Nova"/>
              </a:rPr>
              <a:t>We also </a:t>
            </a:r>
            <a:r>
              <a:rPr b="1" lang="en" sz="1600">
                <a:solidFill>
                  <a:srgbClr val="292929"/>
                </a:solidFill>
                <a:highlight>
                  <a:srgbClr val="FFFFFF"/>
                </a:highlight>
                <a:latin typeface="Proxima Nova"/>
                <a:ea typeface="Proxima Nova"/>
                <a:cs typeface="Proxima Nova"/>
                <a:sym typeface="Proxima Nova"/>
              </a:rPr>
              <a:t>played animations off stage</a:t>
            </a:r>
            <a:r>
              <a:rPr lang="en" sz="1600">
                <a:solidFill>
                  <a:srgbClr val="292929"/>
                </a:solidFill>
                <a:highlight>
                  <a:srgbClr val="FFFFFF"/>
                </a:highlight>
                <a:latin typeface="Proxima Nova"/>
                <a:ea typeface="Proxima Nova"/>
                <a:cs typeface="Proxima Nova"/>
                <a:sym typeface="Proxima Nova"/>
              </a:rPr>
              <a:t> when the system was idle, which the user could not see. </a:t>
            </a:r>
            <a:endParaRPr sz="1600">
              <a:solidFill>
                <a:schemeClr val="dk2"/>
              </a:solidFill>
              <a:latin typeface="Proxima Nova"/>
              <a:ea typeface="Proxima Nova"/>
              <a:cs typeface="Proxima Nova"/>
              <a:sym typeface="Proxima Nova"/>
            </a:endParaRPr>
          </a:p>
        </p:txBody>
      </p:sp>
      <p:sp>
        <p:nvSpPr>
          <p:cNvPr id="100" name="Google Shape;100;p18"/>
          <p:cNvSpPr txBox="1"/>
          <p:nvPr/>
        </p:nvSpPr>
        <p:spPr>
          <a:xfrm>
            <a:off x="0" y="3783325"/>
            <a:ext cx="86157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This resulted in a smooth playback of more frame heavy animations. This method was later adopted by the industry as a whole.</a:t>
            </a:r>
            <a:endParaRPr sz="1600">
              <a:solidFill>
                <a:schemeClr val="dk2"/>
              </a:solidFill>
              <a:latin typeface="Proxima Nova"/>
              <a:ea typeface="Proxima Nova"/>
              <a:cs typeface="Proxima Nova"/>
              <a:sym typeface="Proxima Nova"/>
            </a:endParaRPr>
          </a:p>
        </p:txBody>
      </p:sp>
      <p:pic>
        <p:nvPicPr>
          <p:cNvPr id="101" name="Google Shape;101;p18"/>
          <p:cNvPicPr preferRelativeResize="0"/>
          <p:nvPr/>
        </p:nvPicPr>
        <p:blipFill rotWithShape="1">
          <a:blip r:embed="rId3">
            <a:alphaModFix/>
          </a:blip>
          <a:srcRect b="23281" l="29535" r="29855" t="27445"/>
          <a:stretch/>
        </p:blipFill>
        <p:spPr>
          <a:xfrm>
            <a:off x="6267550" y="1497775"/>
            <a:ext cx="2511620" cy="2285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First 60 - 90 FPS</a:t>
            </a:r>
            <a:endParaRPr/>
          </a:p>
        </p:txBody>
      </p:sp>
      <p:sp>
        <p:nvSpPr>
          <p:cNvPr id="107" name="Google Shape;107;p19"/>
          <p:cNvSpPr txBox="1"/>
          <p:nvPr>
            <p:ph idx="1" type="body"/>
          </p:nvPr>
        </p:nvSpPr>
        <p:spPr>
          <a:xfrm>
            <a:off x="97425" y="1259600"/>
            <a:ext cx="4709400" cy="34164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Motion was one of the core part of Fantasy’s Offering, but it was difficult to reach the quality that </a:t>
            </a:r>
            <a:r>
              <a:rPr lang="en" sz="1600">
                <a:solidFill>
                  <a:schemeClr val="dk1"/>
                </a:solidFill>
                <a:latin typeface="Proxima Nova"/>
                <a:ea typeface="Proxima Nova"/>
                <a:cs typeface="Proxima Nova"/>
                <a:sym typeface="Proxima Nova"/>
              </a:rPr>
              <a:t>television</a:t>
            </a:r>
            <a:r>
              <a:rPr lang="en" sz="1600">
                <a:solidFill>
                  <a:schemeClr val="dk1"/>
                </a:solidFill>
                <a:latin typeface="Proxima Nova"/>
                <a:ea typeface="Proxima Nova"/>
                <a:cs typeface="Proxima Nova"/>
                <a:sym typeface="Proxima Nova"/>
              </a:rPr>
              <a:t> provided</a:t>
            </a:r>
            <a:endParaRPr sz="1600">
              <a:solidFill>
                <a:schemeClr val="dk1"/>
              </a:solidFill>
              <a:latin typeface="Proxima Nova"/>
              <a:ea typeface="Proxima Nova"/>
              <a:cs typeface="Proxima Nova"/>
              <a:sym typeface="Proxima Nova"/>
            </a:endParaRPr>
          </a:p>
          <a:p>
            <a:pPr indent="-330200" lvl="0" marL="457200" rtl="0" algn="just">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Fantasy started using higher frame rates to make the motions more fluid.</a:t>
            </a:r>
            <a:endParaRPr sz="1600">
              <a:solidFill>
                <a:schemeClr val="dk1"/>
              </a:solidFill>
              <a:latin typeface="Proxima Nova"/>
              <a:ea typeface="Proxima Nova"/>
              <a:cs typeface="Proxima Nova"/>
              <a:sym typeface="Proxima Nova"/>
            </a:endParaRPr>
          </a:p>
          <a:p>
            <a:pPr indent="-330200" lvl="0" marL="457200" rtl="0" algn="just">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The trend caught on after Warner Bro’s used higher frame rates to achieve </a:t>
            </a:r>
            <a:r>
              <a:rPr lang="en" sz="1600">
                <a:solidFill>
                  <a:schemeClr val="dk1"/>
                </a:solidFill>
                <a:latin typeface="Proxima Nova"/>
                <a:ea typeface="Proxima Nova"/>
                <a:cs typeface="Proxima Nova"/>
                <a:sym typeface="Proxima Nova"/>
              </a:rPr>
              <a:t>interactive</a:t>
            </a:r>
            <a:r>
              <a:rPr lang="en" sz="1600">
                <a:solidFill>
                  <a:schemeClr val="dk1"/>
                </a:solidFill>
                <a:latin typeface="Proxima Nova"/>
                <a:ea typeface="Proxima Nova"/>
                <a:cs typeface="Proxima Nova"/>
                <a:sym typeface="Proxima Nova"/>
              </a:rPr>
              <a:t> fluidity with their UI</a:t>
            </a:r>
            <a:endParaRPr sz="1600">
              <a:solidFill>
                <a:schemeClr val="dk1"/>
              </a:solidFill>
              <a:latin typeface="Proxima Nova"/>
              <a:ea typeface="Proxima Nova"/>
              <a:cs typeface="Proxima Nova"/>
              <a:sym typeface="Proxima Nova"/>
            </a:endParaRPr>
          </a:p>
        </p:txBody>
      </p:sp>
      <p:pic>
        <p:nvPicPr>
          <p:cNvPr id="108" name="Google Shape;108;p19"/>
          <p:cNvPicPr preferRelativeResize="0"/>
          <p:nvPr/>
        </p:nvPicPr>
        <p:blipFill>
          <a:blip r:embed="rId3">
            <a:alphaModFix/>
          </a:blip>
          <a:stretch>
            <a:fillRect/>
          </a:stretch>
        </p:blipFill>
        <p:spPr>
          <a:xfrm>
            <a:off x="5188800" y="1369150"/>
            <a:ext cx="3818100" cy="286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First Drag and Rotate</a:t>
            </a:r>
            <a:endParaRPr/>
          </a:p>
        </p:txBody>
      </p:sp>
      <p:sp>
        <p:nvSpPr>
          <p:cNvPr id="114" name="Google Shape;114;p20"/>
          <p:cNvSpPr txBox="1"/>
          <p:nvPr>
            <p:ph idx="1" type="body"/>
          </p:nvPr>
        </p:nvSpPr>
        <p:spPr>
          <a:xfrm>
            <a:off x="112725" y="1320825"/>
            <a:ext cx="49083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1"/>
              </a:buClr>
              <a:buSzPts val="1800"/>
              <a:buFont typeface="Proxima Nova"/>
              <a:buChar char="●"/>
            </a:pPr>
            <a:r>
              <a:rPr lang="en" sz="1600">
                <a:solidFill>
                  <a:srgbClr val="292929"/>
                </a:solidFill>
                <a:highlight>
                  <a:srgbClr val="FFFFFF"/>
                </a:highlight>
                <a:latin typeface="Proxima Nova"/>
                <a:ea typeface="Proxima Nova"/>
                <a:cs typeface="Proxima Nova"/>
                <a:sym typeface="Proxima Nova"/>
              </a:rPr>
              <a:t>In 2000, Fantasy built a website for a Swedish video post-production company, Fido Fim.</a:t>
            </a:r>
            <a:endParaRPr>
              <a:solidFill>
                <a:schemeClr val="dk1"/>
              </a:solidFill>
              <a:latin typeface="Proxima Nova"/>
              <a:ea typeface="Proxima Nova"/>
              <a:cs typeface="Proxima Nova"/>
              <a:sym typeface="Proxima Nova"/>
            </a:endParaRPr>
          </a:p>
          <a:p>
            <a:pPr indent="-342900" lvl="0" marL="457200" rtl="0" algn="just">
              <a:spcBef>
                <a:spcPts val="0"/>
              </a:spcBef>
              <a:spcAft>
                <a:spcPts val="0"/>
              </a:spcAft>
              <a:buClr>
                <a:schemeClr val="dk1"/>
              </a:buClr>
              <a:buSzPts val="1800"/>
              <a:buFont typeface="Proxima Nova"/>
              <a:buChar char="●"/>
            </a:pPr>
            <a:r>
              <a:rPr lang="en" sz="1600">
                <a:solidFill>
                  <a:srgbClr val="292929"/>
                </a:solidFill>
                <a:highlight>
                  <a:srgbClr val="FFFFFF"/>
                </a:highlight>
                <a:latin typeface="Proxima Nova"/>
                <a:ea typeface="Proxima Nova"/>
                <a:cs typeface="Proxima Nova"/>
                <a:sym typeface="Proxima Nova"/>
              </a:rPr>
              <a:t>They had some amazing assets, including 3d renders from the popular commercials produced for clients. </a:t>
            </a:r>
            <a:endParaRPr>
              <a:solidFill>
                <a:schemeClr val="dk1"/>
              </a:solidFill>
              <a:latin typeface="Proxima Nova"/>
              <a:ea typeface="Proxima Nova"/>
              <a:cs typeface="Proxima Nova"/>
              <a:sym typeface="Proxima Nova"/>
            </a:endParaRPr>
          </a:p>
          <a:p>
            <a:pPr indent="-342900" lvl="0" marL="457200" rtl="0" algn="just">
              <a:spcBef>
                <a:spcPts val="0"/>
              </a:spcBef>
              <a:spcAft>
                <a:spcPts val="0"/>
              </a:spcAft>
              <a:buClr>
                <a:schemeClr val="dk1"/>
              </a:buClr>
              <a:buSzPts val="1800"/>
              <a:buFont typeface="Proxima Nova"/>
              <a:buChar char="●"/>
            </a:pPr>
            <a:r>
              <a:rPr lang="en" sz="1600">
                <a:solidFill>
                  <a:srgbClr val="292929"/>
                </a:solidFill>
                <a:highlight>
                  <a:srgbClr val="FFFFFF"/>
                </a:highlight>
                <a:latin typeface="Proxima Nova"/>
                <a:ea typeface="Proxima Nova"/>
                <a:cs typeface="Proxima Nova"/>
                <a:sym typeface="Proxima Nova"/>
              </a:rPr>
              <a:t>This was another industry first and Microsoft took note, hired them to bring that experience to their Xbox online websites.</a:t>
            </a:r>
            <a:endParaRPr>
              <a:solidFill>
                <a:schemeClr val="dk1"/>
              </a:solidFill>
              <a:latin typeface="Proxima Nova"/>
              <a:ea typeface="Proxima Nova"/>
              <a:cs typeface="Proxima Nova"/>
              <a:sym typeface="Proxima Nova"/>
            </a:endParaRPr>
          </a:p>
        </p:txBody>
      </p:sp>
      <p:pic>
        <p:nvPicPr>
          <p:cNvPr id="115" name="Google Shape;115;p20"/>
          <p:cNvPicPr preferRelativeResize="0"/>
          <p:nvPr/>
        </p:nvPicPr>
        <p:blipFill>
          <a:blip r:embed="rId3">
            <a:alphaModFix/>
          </a:blip>
          <a:stretch>
            <a:fillRect/>
          </a:stretch>
        </p:blipFill>
        <p:spPr>
          <a:xfrm>
            <a:off x="5158125" y="1320825"/>
            <a:ext cx="3833475" cy="278525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First 3D</a:t>
            </a:r>
            <a:endParaRPr/>
          </a:p>
        </p:txBody>
      </p:sp>
      <p:sp>
        <p:nvSpPr>
          <p:cNvPr id="121" name="Google Shape;121;p21"/>
          <p:cNvSpPr txBox="1"/>
          <p:nvPr>
            <p:ph idx="1" type="body"/>
          </p:nvPr>
        </p:nvSpPr>
        <p:spPr>
          <a:xfrm>
            <a:off x="0" y="1213675"/>
            <a:ext cx="49083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1"/>
              </a:buClr>
              <a:buSzPts val="1800"/>
              <a:buFont typeface="Proxima Nova"/>
              <a:buChar char="●"/>
            </a:pPr>
            <a:r>
              <a:rPr lang="en" sz="1600">
                <a:solidFill>
                  <a:srgbClr val="292929"/>
                </a:solidFill>
                <a:highlight>
                  <a:srgbClr val="FFFFFF"/>
                </a:highlight>
                <a:latin typeface="Proxima Nova"/>
                <a:ea typeface="Proxima Nova"/>
                <a:cs typeface="Proxima Nova"/>
                <a:sym typeface="Proxima Nova"/>
              </a:rPr>
              <a:t>Among others, Fantasy brought 3D to the interactive web but possibly in a bigger way than most. We had employed game designers using specific 3D software (Maya) to develop 3D assets we could specifically animate for flash.</a:t>
            </a:r>
            <a:endParaRPr sz="1600">
              <a:solidFill>
                <a:srgbClr val="292929"/>
              </a:solidFill>
              <a:highlight>
                <a:srgbClr val="FFFFFF"/>
              </a:highlight>
              <a:latin typeface="Proxima Nova"/>
              <a:ea typeface="Proxima Nova"/>
              <a:cs typeface="Proxima Nova"/>
              <a:sym typeface="Proxima Nova"/>
            </a:endParaRPr>
          </a:p>
          <a:p>
            <a:pPr indent="-330200" lvl="0" marL="457200" rtl="0" algn="just">
              <a:spcBef>
                <a:spcPts val="0"/>
              </a:spcBef>
              <a:spcAft>
                <a:spcPts val="0"/>
              </a:spcAft>
              <a:buClr>
                <a:srgbClr val="292929"/>
              </a:buClr>
              <a:buSzPts val="1600"/>
              <a:buFont typeface="Proxima Nova"/>
              <a:buChar char="●"/>
            </a:pPr>
            <a:r>
              <a:rPr lang="en" sz="1600">
                <a:solidFill>
                  <a:srgbClr val="292929"/>
                </a:solidFill>
                <a:highlight>
                  <a:srgbClr val="FFFFFF"/>
                </a:highlight>
                <a:latin typeface="Proxima Nova"/>
                <a:ea typeface="Proxima Nova"/>
                <a:cs typeface="Proxima Nova"/>
                <a:sym typeface="Proxima Nova"/>
              </a:rPr>
              <a:t>New techniques were used as flash </a:t>
            </a:r>
            <a:r>
              <a:rPr lang="en" sz="1600">
                <a:solidFill>
                  <a:srgbClr val="292929"/>
                </a:solidFill>
                <a:highlight>
                  <a:srgbClr val="FFFFFF"/>
                </a:highlight>
                <a:latin typeface="Proxima Nova"/>
                <a:ea typeface="Proxima Nova"/>
                <a:cs typeface="Proxima Nova"/>
                <a:sym typeface="Proxima Nova"/>
              </a:rPr>
              <a:t>did not</a:t>
            </a:r>
            <a:r>
              <a:rPr lang="en" sz="1600">
                <a:solidFill>
                  <a:srgbClr val="292929"/>
                </a:solidFill>
                <a:highlight>
                  <a:srgbClr val="FFFFFF"/>
                </a:highlight>
                <a:latin typeface="Proxima Nova"/>
                <a:ea typeface="Proxima Nova"/>
                <a:cs typeface="Proxima Nova"/>
                <a:sym typeface="Proxima Nova"/>
              </a:rPr>
              <a:t> support 3D Animations. New masking </a:t>
            </a:r>
            <a:r>
              <a:rPr lang="en" sz="1600">
                <a:solidFill>
                  <a:srgbClr val="292929"/>
                </a:solidFill>
                <a:highlight>
                  <a:srgbClr val="FFFFFF"/>
                </a:highlight>
                <a:latin typeface="Proxima Nova"/>
                <a:ea typeface="Proxima Nova"/>
                <a:cs typeface="Proxima Nova"/>
                <a:sym typeface="Proxima Nova"/>
              </a:rPr>
              <a:t>techniques</a:t>
            </a:r>
            <a:r>
              <a:rPr lang="en" sz="1600">
                <a:solidFill>
                  <a:srgbClr val="292929"/>
                </a:solidFill>
                <a:highlight>
                  <a:srgbClr val="FFFFFF"/>
                </a:highlight>
                <a:latin typeface="Proxima Nova"/>
                <a:ea typeface="Proxima Nova"/>
                <a:cs typeface="Proxima Nova"/>
                <a:sym typeface="Proxima Nova"/>
              </a:rPr>
              <a:t>, rendering techniques, attention to details were of the most importance.</a:t>
            </a:r>
            <a:endParaRPr sz="1600">
              <a:solidFill>
                <a:srgbClr val="292929"/>
              </a:solidFill>
              <a:highlight>
                <a:srgbClr val="FFFFFF"/>
              </a:highlight>
              <a:latin typeface="Proxima Nova"/>
              <a:ea typeface="Proxima Nova"/>
              <a:cs typeface="Proxima Nova"/>
              <a:sym typeface="Proxima Nova"/>
            </a:endParaRPr>
          </a:p>
        </p:txBody>
      </p:sp>
      <p:pic>
        <p:nvPicPr>
          <p:cNvPr id="122" name="Google Shape;122;p21"/>
          <p:cNvPicPr preferRelativeResize="0"/>
          <p:nvPr/>
        </p:nvPicPr>
        <p:blipFill>
          <a:blip r:embed="rId3">
            <a:alphaModFix/>
          </a:blip>
          <a:stretch>
            <a:fillRect/>
          </a:stretch>
        </p:blipFill>
        <p:spPr>
          <a:xfrm>
            <a:off x="5173425" y="1277275"/>
            <a:ext cx="3833476" cy="28736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